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11" r:id="rId2"/>
    <p:sldId id="273" r:id="rId3"/>
    <p:sldId id="281" r:id="rId4"/>
    <p:sldId id="287" r:id="rId5"/>
    <p:sldId id="289" r:id="rId6"/>
    <p:sldId id="264" r:id="rId7"/>
    <p:sldId id="258" r:id="rId8"/>
    <p:sldId id="265" r:id="rId9"/>
    <p:sldId id="266" r:id="rId10"/>
    <p:sldId id="267" r:id="rId11"/>
    <p:sldId id="268" r:id="rId12"/>
    <p:sldId id="270" r:id="rId13"/>
    <p:sldId id="274" r:id="rId14"/>
    <p:sldId id="275" r:id="rId15"/>
    <p:sldId id="280" r:id="rId16"/>
    <p:sldId id="277" r:id="rId17"/>
    <p:sldId id="290" r:id="rId18"/>
    <p:sldId id="294" r:id="rId19"/>
    <p:sldId id="296" r:id="rId20"/>
    <p:sldId id="297" r:id="rId21"/>
    <p:sldId id="298" r:id="rId22"/>
    <p:sldId id="299" r:id="rId23"/>
    <p:sldId id="301" r:id="rId24"/>
    <p:sldId id="303" r:id="rId25"/>
    <p:sldId id="362" r:id="rId26"/>
    <p:sldId id="306" r:id="rId27"/>
    <p:sldId id="363" r:id="rId28"/>
    <p:sldId id="308" r:id="rId29"/>
    <p:sldId id="309" r:id="rId30"/>
    <p:sldId id="310" r:id="rId31"/>
    <p:sldId id="312" r:id="rId32"/>
    <p:sldId id="321" r:id="rId33"/>
    <p:sldId id="322" r:id="rId34"/>
    <p:sldId id="323" r:id="rId35"/>
    <p:sldId id="324" r:id="rId36"/>
    <p:sldId id="365" r:id="rId37"/>
    <p:sldId id="325" r:id="rId38"/>
    <p:sldId id="348" r:id="rId39"/>
    <p:sldId id="349" r:id="rId40"/>
    <p:sldId id="350" r:id="rId41"/>
    <p:sldId id="351" r:id="rId42"/>
    <p:sldId id="352" r:id="rId43"/>
    <p:sldId id="333" r:id="rId44"/>
    <p:sldId id="334" r:id="rId45"/>
    <p:sldId id="353" r:id="rId46"/>
    <p:sldId id="367" r:id="rId47"/>
    <p:sldId id="373" r:id="rId48"/>
    <p:sldId id="366" r:id="rId49"/>
    <p:sldId id="377" r:id="rId50"/>
    <p:sldId id="374" r:id="rId51"/>
    <p:sldId id="375" r:id="rId52"/>
    <p:sldId id="376" r:id="rId53"/>
    <p:sldId id="370" r:id="rId54"/>
    <p:sldId id="368" r:id="rId55"/>
    <p:sldId id="371" r:id="rId56"/>
    <p:sldId id="372" r:id="rId57"/>
    <p:sldId id="358" r:id="rId58"/>
    <p:sldId id="359" r:id="rId59"/>
    <p:sldId id="360" r:id="rId60"/>
    <p:sldId id="345" r:id="rId61"/>
    <p:sldId id="346" r:id="rId62"/>
    <p:sldId id="364" r:id="rId6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7" clrIdx="0">
    <p:extLst>
      <p:ext uri="{19B8F6BF-5375-455C-9EA6-DF929625EA0E}">
        <p15:presenceInfo xmlns:p15="http://schemas.microsoft.com/office/powerpoint/2012/main" userId="User" providerId="None"/>
      </p:ext>
    </p:extLst>
  </p:cmAuthor>
  <p:cmAuthor id="2" name="Zerrin" initials="Z" lastIdx="17" clrIdx="1">
    <p:extLst>
      <p:ext uri="{19B8F6BF-5375-455C-9EA6-DF929625EA0E}">
        <p15:presenceInfo xmlns:p15="http://schemas.microsoft.com/office/powerpoint/2012/main" userId="Zer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B61"/>
    <a:srgbClr val="00FFFF"/>
    <a:srgbClr val="CCFFCC"/>
    <a:srgbClr val="FFFF66"/>
    <a:srgbClr val="009900"/>
    <a:srgbClr val="CB3DA6"/>
    <a:srgbClr val="F09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6" autoAdjust="0"/>
    <p:restoredTop sz="92000" autoAdjust="0"/>
  </p:normalViewPr>
  <p:slideViewPr>
    <p:cSldViewPr snapToGrid="0">
      <p:cViewPr varScale="1">
        <p:scale>
          <a:sx n="67" d="100"/>
          <a:sy n="67" d="100"/>
        </p:scale>
        <p:origin x="750" y="60"/>
      </p:cViewPr>
      <p:guideLst/>
    </p:cSldViewPr>
  </p:slideViewPr>
  <p:notesTextViewPr>
    <p:cViewPr>
      <p:scale>
        <a:sx n="1" d="1"/>
        <a:sy n="1" d="1"/>
      </p:scale>
      <p:origin x="0" y="0"/>
    </p:cViewPr>
  </p:notesTextViewPr>
  <p:sorterViewPr>
    <p:cViewPr varScale="1">
      <p:scale>
        <a:sx n="100" d="100"/>
        <a:sy n="100" d="100"/>
      </p:scale>
      <p:origin x="0" y="-69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4BA30-DD6B-40F2-BC35-409047902B90}"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tr-TR"/>
        </a:p>
      </dgm:t>
    </dgm:pt>
    <dgm:pt modelId="{FE490572-C661-44F6-9102-1BDE7D1038DC}">
      <dgm:prSet phldrT="[Metin]" custT="1"/>
      <dgm:spPr>
        <a:solidFill>
          <a:srgbClr val="009900"/>
        </a:solidFill>
      </dgm:spPr>
      <dgm:t>
        <a:bodyPr/>
        <a:lstStyle/>
        <a:p>
          <a:r>
            <a:rPr lang="tr-TR" sz="3200" b="1" dirty="0">
              <a:solidFill>
                <a:schemeClr val="tx1"/>
              </a:solidFill>
              <a:latin typeface="Comic Sans MS" panose="030F0702030302020204" pitchFamily="66" charset="0"/>
              <a:ea typeface="Verdana" panose="020B0604030504040204" pitchFamily="34" charset="0"/>
            </a:rPr>
            <a:t>ETİK</a:t>
          </a:r>
        </a:p>
      </dgm:t>
    </dgm:pt>
    <dgm:pt modelId="{F6A23ECC-FB4F-4161-BE3B-455F0490D52D}" type="parTrans" cxnId="{CF8808A3-4F0B-4683-A36A-2B08D91BE951}">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EBB7378D-5D41-4CB3-B2F2-599F96CC9DB7}" type="sibTrans" cxnId="{CF8808A3-4F0B-4683-A36A-2B08D91BE951}">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87E90776-9BDF-46E3-824D-C7E86DC3B65D}">
      <dgm:prSet phldrT="[Metin]" custT="1"/>
      <dgm:spPr/>
      <dgm:t>
        <a:bodyPr/>
        <a:lstStyle/>
        <a:p>
          <a:pPr algn="ctr"/>
          <a:r>
            <a:rPr lang="tr-TR" sz="1300" dirty="0">
              <a:solidFill>
                <a:schemeClr val="tx1"/>
              </a:solidFill>
              <a:latin typeface="Comic Sans MS" panose="030F0702030302020204" pitchFamily="66" charset="0"/>
              <a:ea typeface="Verdana" panose="020B0604030504040204" pitchFamily="34" charset="0"/>
              <a:cs typeface="Ebrima" panose="02000000000000000000" pitchFamily="2" charset="0"/>
            </a:rPr>
            <a:t>Yunanca </a:t>
          </a:r>
          <a:r>
            <a:rPr lang="tr-TR" sz="1300" dirty="0" err="1">
              <a:solidFill>
                <a:schemeClr val="tx1"/>
              </a:solidFill>
              <a:latin typeface="Comic Sans MS" panose="030F0702030302020204" pitchFamily="66" charset="0"/>
              <a:ea typeface="Verdana" panose="020B0604030504040204" pitchFamily="34" charset="0"/>
              <a:cs typeface="Ebrima" panose="02000000000000000000" pitchFamily="2" charset="0"/>
            </a:rPr>
            <a:t>ethos</a:t>
          </a:r>
          <a:r>
            <a:rPr lang="tr-TR" sz="1300" dirty="0">
              <a:solidFill>
                <a:schemeClr val="tx1"/>
              </a:solidFill>
              <a:latin typeface="Comic Sans MS" panose="030F0702030302020204" pitchFamily="66" charset="0"/>
              <a:ea typeface="Verdana" panose="020B0604030504040204" pitchFamily="34" charset="0"/>
              <a:cs typeface="Ebrima" panose="02000000000000000000" pitchFamily="2" charset="0"/>
            </a:rPr>
            <a:t> (töre, ahlak) tabirinden gelir. Ahlaki olanın özünü ve temellerini araştıran bilim, insan davranışları ile ilgili problemleri inceleyen felsefe dalıdır”.</a:t>
          </a:r>
        </a:p>
        <a:p>
          <a:pPr algn="ctr"/>
          <a:r>
            <a:rPr lang="tr-TR" sz="1300" b="1" i="1" dirty="0">
              <a:solidFill>
                <a:schemeClr val="tx1"/>
              </a:solidFill>
              <a:latin typeface="Comic Sans MS" panose="030F0702030302020204" pitchFamily="66" charset="0"/>
              <a:ea typeface="Verdana" panose="020B0604030504040204" pitchFamily="34" charset="0"/>
              <a:cs typeface="Ebrima" panose="02000000000000000000" pitchFamily="2" charset="0"/>
            </a:rPr>
            <a:t>(</a:t>
          </a:r>
          <a:r>
            <a:rPr lang="tr-TR" sz="1300" b="1" i="1" dirty="0" err="1">
              <a:solidFill>
                <a:schemeClr val="tx1"/>
              </a:solidFill>
              <a:latin typeface="Comic Sans MS" panose="030F0702030302020204" pitchFamily="66" charset="0"/>
              <a:ea typeface="Verdana" panose="020B0604030504040204" pitchFamily="34" charset="0"/>
              <a:cs typeface="Ebrima" panose="02000000000000000000" pitchFamily="2" charset="0"/>
            </a:rPr>
            <a:t>Bolay</a:t>
          </a:r>
          <a:r>
            <a:rPr lang="tr-TR" sz="1300" b="1" i="1" dirty="0">
              <a:solidFill>
                <a:schemeClr val="tx1"/>
              </a:solidFill>
              <a:latin typeface="Comic Sans MS" panose="030F0702030302020204" pitchFamily="66" charset="0"/>
              <a:ea typeface="Verdana" panose="020B0604030504040204" pitchFamily="34" charset="0"/>
              <a:cs typeface="Ebrima" panose="02000000000000000000" pitchFamily="2" charset="0"/>
            </a:rPr>
            <a:t>, 2004)</a:t>
          </a:r>
          <a:endParaRPr lang="tr-TR" sz="1300" b="1" dirty="0">
            <a:solidFill>
              <a:schemeClr val="tx1"/>
            </a:solidFill>
            <a:latin typeface="Comic Sans MS" panose="030F0702030302020204" pitchFamily="66" charset="0"/>
            <a:ea typeface="Verdana" panose="020B0604030504040204" pitchFamily="34" charset="0"/>
          </a:endParaRPr>
        </a:p>
      </dgm:t>
    </dgm:pt>
    <dgm:pt modelId="{17292C5B-34BA-4E9C-A07E-0D53E5424EC6}" type="parTrans" cxnId="{EC74E356-7FAD-40FB-8FFC-254669A15451}">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2FBD8CB1-19D0-4229-AFD0-9D77B8A66226}" type="sibTrans" cxnId="{EC74E356-7FAD-40FB-8FFC-254669A15451}">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83BF7689-238A-4E21-83CC-F9D56A21A960}">
      <dgm:prSet phldrT="[Metin]" custT="1"/>
      <dgm:spPr/>
      <dgm:t>
        <a:bodyPr/>
        <a:lstStyle/>
        <a:p>
          <a:endParaRPr lang="tr-TR" sz="1300" dirty="0">
            <a:solidFill>
              <a:schemeClr val="tx1"/>
            </a:solidFill>
            <a:latin typeface="Comic Sans MS" panose="030F0702030302020204" pitchFamily="66" charset="0"/>
            <a:ea typeface="Verdana" panose="020B0604030504040204" pitchFamily="34" charset="0"/>
            <a:cs typeface="Ebrima" panose="02000000000000000000" pitchFamily="2" charset="0"/>
          </a:endParaRPr>
        </a:p>
        <a:p>
          <a:r>
            <a:rPr lang="tr-TR" sz="1300" dirty="0">
              <a:solidFill>
                <a:schemeClr val="tx1"/>
              </a:solidFill>
              <a:latin typeface="Comic Sans MS" panose="030F0702030302020204" pitchFamily="66" charset="0"/>
              <a:ea typeface="Verdana" panose="020B0604030504040204" pitchFamily="34" charset="0"/>
              <a:cs typeface="Ebrima" panose="02000000000000000000" pitchFamily="2" charset="0"/>
            </a:rPr>
            <a:t>Türkçede etik sözcüğü ahlak sözcüğü ile eş anlamlı olarak da kullanılır.  Ahlak; toplum içinde kişilerin benimsedikleri, uymak zorunda bulundukları davranış biçimleri ve kurallarıdır </a:t>
          </a:r>
          <a:r>
            <a:rPr lang="tr-TR" sz="1300" b="1" dirty="0">
              <a:solidFill>
                <a:schemeClr val="tx1"/>
              </a:solidFill>
              <a:latin typeface="Comic Sans MS" panose="030F0702030302020204" pitchFamily="66" charset="0"/>
              <a:ea typeface="Verdana" panose="020B0604030504040204" pitchFamily="34" charset="0"/>
              <a:cs typeface="Ebrima" panose="02000000000000000000" pitchFamily="2" charset="0"/>
            </a:rPr>
            <a:t>(</a:t>
          </a:r>
          <a:r>
            <a:rPr lang="tr-TR" sz="1300" b="1" dirty="0" err="1">
              <a:solidFill>
                <a:schemeClr val="tx1"/>
              </a:solidFill>
              <a:latin typeface="Comic Sans MS" panose="030F0702030302020204" pitchFamily="66" charset="0"/>
              <a:ea typeface="Verdana" panose="020B0604030504040204" pitchFamily="34" charset="0"/>
              <a:cs typeface="Ebrima" panose="02000000000000000000" pitchFamily="2" charset="0"/>
            </a:rPr>
            <a:t>TDK,t.y</a:t>
          </a:r>
          <a:r>
            <a:rPr lang="tr-TR" sz="1300" b="1" dirty="0">
              <a:solidFill>
                <a:schemeClr val="tx1"/>
              </a:solidFill>
              <a:latin typeface="Comic Sans MS" panose="030F0702030302020204" pitchFamily="66" charset="0"/>
              <a:ea typeface="Verdana" panose="020B0604030504040204" pitchFamily="34" charset="0"/>
              <a:cs typeface="Ebrima" panose="02000000000000000000" pitchFamily="2" charset="0"/>
            </a:rPr>
            <a:t>)</a:t>
          </a:r>
          <a:endParaRPr lang="tr-TR" sz="1300" b="1" dirty="0">
            <a:solidFill>
              <a:schemeClr val="tx1"/>
            </a:solidFill>
            <a:latin typeface="Comic Sans MS" panose="030F0702030302020204" pitchFamily="66" charset="0"/>
            <a:ea typeface="Verdana" panose="020B0604030504040204" pitchFamily="34" charset="0"/>
          </a:endParaRPr>
        </a:p>
      </dgm:t>
    </dgm:pt>
    <dgm:pt modelId="{0D0B5B84-5D92-4BDC-9768-11D2A3748D2B}" type="parTrans" cxnId="{B55EBF0D-E2D8-4087-8203-18CDBE03D5F0}">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573463E8-0CA3-4691-9E5F-1F11359E6A15}" type="sibTrans" cxnId="{B55EBF0D-E2D8-4087-8203-18CDBE03D5F0}">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7CBF9596-B91C-42AD-B746-54AAED37EA7A}">
      <dgm:prSet phldrT="[Metin]" custT="1"/>
      <dgm:spPr/>
      <dgm:t>
        <a:bodyPr/>
        <a:lstStyle/>
        <a:p>
          <a:pPr algn="ctr"/>
          <a:r>
            <a:rPr lang="tr-TR" sz="1300" dirty="0">
              <a:solidFill>
                <a:schemeClr val="tx1"/>
              </a:solidFill>
              <a:latin typeface="Comic Sans MS" panose="030F0702030302020204" pitchFamily="66" charset="0"/>
              <a:ea typeface="Verdana" panose="020B0604030504040204" pitchFamily="34" charset="0"/>
              <a:cs typeface="Ebrima" panose="02000000000000000000" pitchFamily="2" charset="0"/>
              <a:rtl val="0"/>
            </a:rPr>
            <a:t>Etik, yazılı ve kesin koşullar içermez. Değişimler gösterebilir. Ancak, temelindeki “iyilik etme”, ”kötülük etmeme”, ”adil davranma” gibi ana belirleyiciler değişmez.</a:t>
          </a:r>
        </a:p>
        <a:p>
          <a:pPr algn="r"/>
          <a:r>
            <a:rPr lang="tr-TR" sz="1300" b="1" i="1" dirty="0">
              <a:solidFill>
                <a:schemeClr val="tx1"/>
              </a:solidFill>
              <a:latin typeface="Comic Sans MS" panose="030F0702030302020204" pitchFamily="66" charset="0"/>
              <a:ea typeface="Verdana" panose="020B0604030504040204" pitchFamily="34" charset="0"/>
              <a:cs typeface="Ebrima" panose="02000000000000000000" pitchFamily="2" charset="0"/>
              <a:rtl val="0"/>
            </a:rPr>
            <a:t>(</a:t>
          </a:r>
          <a:r>
            <a:rPr lang="tr-TR" sz="1300" b="1" i="1" dirty="0" err="1">
              <a:solidFill>
                <a:schemeClr val="tx1"/>
              </a:solidFill>
              <a:latin typeface="Comic Sans MS" panose="030F0702030302020204" pitchFamily="66" charset="0"/>
              <a:ea typeface="Verdana" panose="020B0604030504040204" pitchFamily="34" charset="0"/>
              <a:cs typeface="Ebrima" panose="02000000000000000000" pitchFamily="2" charset="0"/>
              <a:rtl val="0"/>
            </a:rPr>
            <a:t>Ruacan</a:t>
          </a:r>
          <a:r>
            <a:rPr lang="tr-TR" sz="1300" b="1" i="1" dirty="0">
              <a:solidFill>
                <a:schemeClr val="tx1"/>
              </a:solidFill>
              <a:latin typeface="Comic Sans MS" panose="030F0702030302020204" pitchFamily="66" charset="0"/>
              <a:ea typeface="Verdana" panose="020B0604030504040204" pitchFamily="34" charset="0"/>
              <a:cs typeface="Ebrima" panose="02000000000000000000" pitchFamily="2" charset="0"/>
              <a:rtl val="0"/>
            </a:rPr>
            <a:t>, 2005)</a:t>
          </a:r>
          <a:endParaRPr lang="tr-TR" sz="1300" b="1" dirty="0">
            <a:solidFill>
              <a:schemeClr val="tx1"/>
            </a:solidFill>
            <a:latin typeface="Comic Sans MS" panose="030F0702030302020204" pitchFamily="66" charset="0"/>
            <a:ea typeface="Verdana" panose="020B0604030504040204" pitchFamily="34" charset="0"/>
          </a:endParaRPr>
        </a:p>
      </dgm:t>
    </dgm:pt>
    <dgm:pt modelId="{0A7519D7-2998-4244-8151-A2606C0DFB0E}" type="parTrans" cxnId="{EF723DC7-39C7-47CB-9E4C-B65A4D1DE90C}">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831D122B-C5DE-4C83-BDF2-7D48D785B31B}" type="sibTrans" cxnId="{EF723DC7-39C7-47CB-9E4C-B65A4D1DE90C}">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834731E1-66E2-42ED-85F1-5F67BA187E47}">
      <dgm:prSet phldrT="[Metin]" custT="1"/>
      <dgm:spPr>
        <a:solidFill>
          <a:srgbClr val="00B0F0"/>
        </a:solidFill>
      </dgm:spPr>
      <dgm:t>
        <a:bodyPr/>
        <a:lstStyle/>
        <a:p>
          <a:pPr algn="ctr"/>
          <a:r>
            <a:rPr lang="tr-TR" sz="1300" dirty="0">
              <a:solidFill>
                <a:schemeClr val="tx1"/>
              </a:solidFill>
              <a:latin typeface="Comic Sans MS" panose="030F0702030302020204" pitchFamily="66" charset="0"/>
              <a:ea typeface="Verdana" panose="020B0604030504040204" pitchFamily="34" charset="0"/>
              <a:cs typeface="Ebrima" panose="02000000000000000000" pitchFamily="2" charset="0"/>
            </a:rPr>
            <a:t>Doğanın yasalarına ilişkin bilime fizik ya da doğa öğretisi, özgürlüğün yasalarına ilişkin bilime ise etik ya da ahlak öğretisi denmektedir.</a:t>
          </a:r>
          <a:endParaRPr lang="tr-TR" sz="1300" dirty="0">
            <a:solidFill>
              <a:schemeClr val="tx1"/>
            </a:solidFill>
            <a:latin typeface="Comic Sans MS" panose="030F0702030302020204" pitchFamily="66" charset="0"/>
            <a:ea typeface="Verdana" panose="020B0604030504040204" pitchFamily="34" charset="0"/>
          </a:endParaRPr>
        </a:p>
        <a:p>
          <a:pPr algn="r"/>
          <a:r>
            <a:rPr lang="tr-TR" sz="1300" i="1" dirty="0">
              <a:solidFill>
                <a:schemeClr val="tx1"/>
              </a:solidFill>
              <a:latin typeface="Comic Sans MS" panose="030F0702030302020204" pitchFamily="66" charset="0"/>
              <a:ea typeface="Verdana" panose="020B0604030504040204" pitchFamily="34" charset="0"/>
              <a:cs typeface="Ebrima" panose="02000000000000000000" pitchFamily="2" charset="0"/>
            </a:rPr>
            <a:t>(</a:t>
          </a:r>
          <a:r>
            <a:rPr lang="tr-TR" sz="1300" b="1" i="1" dirty="0">
              <a:solidFill>
                <a:schemeClr val="tx1"/>
              </a:solidFill>
              <a:latin typeface="Comic Sans MS" panose="030F0702030302020204" pitchFamily="66" charset="0"/>
              <a:ea typeface="Verdana" panose="020B0604030504040204" pitchFamily="34" charset="0"/>
              <a:cs typeface="Ebrima" panose="02000000000000000000" pitchFamily="2" charset="0"/>
            </a:rPr>
            <a:t>Kant, 1995</a:t>
          </a:r>
          <a:r>
            <a:rPr lang="tr-TR" sz="1300" i="1" dirty="0">
              <a:solidFill>
                <a:schemeClr val="tx1"/>
              </a:solidFill>
              <a:latin typeface="Verdana" panose="020B0604030504040204" pitchFamily="34" charset="0"/>
              <a:ea typeface="Verdana" panose="020B0604030504040204" pitchFamily="34" charset="0"/>
              <a:cs typeface="Ebrima" panose="02000000000000000000" pitchFamily="2" charset="0"/>
            </a:rPr>
            <a:t>)</a:t>
          </a:r>
          <a:endParaRPr lang="tr-TR" sz="1300" dirty="0">
            <a:solidFill>
              <a:schemeClr val="tx1"/>
            </a:solidFill>
            <a:latin typeface="Verdana" panose="020B0604030504040204" pitchFamily="34" charset="0"/>
            <a:ea typeface="Verdana" panose="020B0604030504040204" pitchFamily="34" charset="0"/>
          </a:endParaRPr>
        </a:p>
      </dgm:t>
    </dgm:pt>
    <dgm:pt modelId="{828B8E4A-A0FE-4B33-95A3-DCCAFE8BFE59}" type="parTrans" cxnId="{223061AD-41D1-4A14-945E-9BD0AC51FBEF}">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CED71863-CE70-4088-9672-9D03C9BBBABC}" type="sibTrans" cxnId="{223061AD-41D1-4A14-945E-9BD0AC51FBEF}">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B53C9357-28B3-4F1A-A6E0-1F27BA49F958}">
      <dgm:prSet custT="1"/>
      <dgm:spPr>
        <a:solidFill>
          <a:srgbClr val="CB3DA6"/>
        </a:solidFill>
      </dgm:spPr>
      <dgm:t>
        <a:bodyPr/>
        <a:lstStyle/>
        <a:p>
          <a:pPr algn="ctr"/>
          <a:r>
            <a:rPr lang="tr-TR" sz="1300" dirty="0">
              <a:solidFill>
                <a:schemeClr val="tx1"/>
              </a:solidFill>
              <a:latin typeface="Comic Sans MS" panose="030F0702030302020204" pitchFamily="66" charset="0"/>
              <a:ea typeface="Verdana" panose="020B0604030504040204" pitchFamily="34" charset="0"/>
              <a:cs typeface="Ebrima" panose="02000000000000000000" pitchFamily="2" charset="0"/>
              <a:sym typeface="Arial"/>
              <a:rtl val="0"/>
            </a:rPr>
            <a:t>İnsanların, değerleri gözeterek yaşamanın temelleri üzerine düşündükleri ve bunlardan yola çıkarak doğru ve yanlışı ayırt etmeye, doğru davranış biçimlerini bulmaya ve uygulamaya yarayabilecek kuramsal ve toplumsal araçları geliştirdikleri düşün alanıdır. </a:t>
          </a:r>
        </a:p>
        <a:p>
          <a:pPr algn="ctr"/>
          <a:r>
            <a:rPr lang="tr-TR" sz="1300" b="1" dirty="0">
              <a:solidFill>
                <a:schemeClr val="tx1"/>
              </a:solidFill>
              <a:latin typeface="Comic Sans MS" panose="030F0702030302020204" pitchFamily="66" charset="0"/>
              <a:ea typeface="Verdana" panose="020B0604030504040204" pitchFamily="34" charset="0"/>
              <a:cs typeface="Ebrima" panose="02000000000000000000" pitchFamily="2" charset="0"/>
            </a:rPr>
            <a:t>(Eray, </a:t>
          </a:r>
          <a:r>
            <a:rPr lang="tr-TR" sz="1300" b="1" dirty="0" err="1">
              <a:solidFill>
                <a:schemeClr val="tx1"/>
              </a:solidFill>
              <a:latin typeface="Comic Sans MS" panose="030F0702030302020204" pitchFamily="66" charset="0"/>
              <a:ea typeface="Verdana" panose="020B0604030504040204" pitchFamily="34" charset="0"/>
              <a:cs typeface="Ebrima" panose="02000000000000000000" pitchFamily="2" charset="0"/>
            </a:rPr>
            <a:t>nd</a:t>
          </a:r>
          <a:r>
            <a:rPr lang="tr-TR" sz="1300" b="1" dirty="0">
              <a:solidFill>
                <a:schemeClr val="tx1"/>
              </a:solidFill>
              <a:latin typeface="Comic Sans MS" panose="030F0702030302020204" pitchFamily="66" charset="0"/>
              <a:ea typeface="Verdana" panose="020B0604030504040204" pitchFamily="34" charset="0"/>
              <a:cs typeface="Ebrima" panose="02000000000000000000" pitchFamily="2" charset="0"/>
            </a:rPr>
            <a:t>)</a:t>
          </a:r>
          <a:endParaRPr lang="tr-TR" sz="1300" b="1" dirty="0">
            <a:solidFill>
              <a:schemeClr val="tx1"/>
            </a:solidFill>
            <a:latin typeface="Comic Sans MS" panose="030F0702030302020204" pitchFamily="66" charset="0"/>
            <a:ea typeface="Verdana" panose="020B0604030504040204" pitchFamily="34" charset="0"/>
            <a:cs typeface="Ebrima" panose="02000000000000000000" pitchFamily="2" charset="0"/>
            <a:sym typeface="Arial"/>
            <a:rtl val="0"/>
          </a:endParaRPr>
        </a:p>
      </dgm:t>
    </dgm:pt>
    <dgm:pt modelId="{D9C63C50-6E64-4A77-B4D9-FCAF5A6F6606}" type="parTrans" cxnId="{DE11642F-A194-41D9-AE13-515E959B470A}">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C2D18019-52EC-46CE-A031-629107842E1B}" type="sibTrans" cxnId="{DE11642F-A194-41D9-AE13-515E959B470A}">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F0837970-3371-4C23-851F-1E53B6A73284}">
      <dgm:prSet custT="1"/>
      <dgm:spPr/>
      <dgm:t>
        <a:bodyPr/>
        <a:lstStyle/>
        <a:p>
          <a:pPr algn="ctr"/>
          <a:r>
            <a:rPr lang="tr-TR" sz="1300" dirty="0">
              <a:solidFill>
                <a:schemeClr val="tx1"/>
              </a:solidFill>
              <a:latin typeface="Comic Sans MS" panose="030F0702030302020204" pitchFamily="66" charset="0"/>
              <a:ea typeface="Verdana" panose="020B0604030504040204" pitchFamily="34" charset="0"/>
              <a:cs typeface="Ebrima" panose="02000000000000000000" pitchFamily="2" charset="0"/>
            </a:rPr>
            <a:t>Etik, doğru davranışa karar vermeyi sağlayan kurallar bütünüdür. Ahlaklı insanlar tarafından oluşturulmuş ahlaki değerler ve ahlaki seçimler sistemidir.</a:t>
          </a:r>
        </a:p>
        <a:p>
          <a:pPr algn="ctr"/>
          <a:r>
            <a:rPr lang="tr-TR" sz="1300" b="1" dirty="0">
              <a:solidFill>
                <a:schemeClr val="tx1"/>
              </a:solidFill>
              <a:latin typeface="Comic Sans MS" panose="030F0702030302020204" pitchFamily="66" charset="0"/>
              <a:ea typeface="Verdana" panose="020B0604030504040204" pitchFamily="34" charset="0"/>
              <a:cs typeface="Ebrima" panose="02000000000000000000" pitchFamily="2" charset="0"/>
            </a:rPr>
            <a:t> </a:t>
          </a:r>
          <a:r>
            <a:rPr lang="tr-TR" sz="1300" b="1" i="1" dirty="0">
              <a:solidFill>
                <a:schemeClr val="tx1"/>
              </a:solidFill>
              <a:latin typeface="Comic Sans MS" panose="030F0702030302020204" pitchFamily="66" charset="0"/>
              <a:ea typeface="Verdana" panose="020B0604030504040204" pitchFamily="34" charset="0"/>
              <a:cs typeface="Ebrima" panose="02000000000000000000" pitchFamily="2" charset="0"/>
            </a:rPr>
            <a:t>(Al-</a:t>
          </a:r>
          <a:r>
            <a:rPr lang="tr-TR" sz="1300" b="1" i="1" dirty="0" err="1">
              <a:solidFill>
                <a:schemeClr val="tx1"/>
              </a:solidFill>
              <a:latin typeface="Comic Sans MS" panose="030F0702030302020204" pitchFamily="66" charset="0"/>
              <a:ea typeface="Verdana" panose="020B0604030504040204" pitchFamily="34" charset="0"/>
              <a:cs typeface="Ebrima" panose="02000000000000000000" pitchFamily="2" charset="0"/>
            </a:rPr>
            <a:t>Tai</a:t>
          </a:r>
          <a:r>
            <a:rPr lang="tr-TR" sz="1300" b="1" i="1" dirty="0">
              <a:solidFill>
                <a:schemeClr val="tx1"/>
              </a:solidFill>
              <a:latin typeface="Comic Sans MS" panose="030F0702030302020204" pitchFamily="66" charset="0"/>
              <a:ea typeface="Verdana" panose="020B0604030504040204" pitchFamily="34" charset="0"/>
              <a:cs typeface="Ebrima" panose="02000000000000000000" pitchFamily="2" charset="0"/>
            </a:rPr>
            <a:t>, 2010)</a:t>
          </a:r>
          <a:endParaRPr lang="tr-TR" sz="1300" b="1" dirty="0">
            <a:solidFill>
              <a:schemeClr val="tx1"/>
            </a:solidFill>
            <a:latin typeface="Comic Sans MS" panose="030F0702030302020204" pitchFamily="66" charset="0"/>
            <a:ea typeface="Verdana" panose="020B0604030504040204" pitchFamily="34" charset="0"/>
          </a:endParaRPr>
        </a:p>
      </dgm:t>
    </dgm:pt>
    <dgm:pt modelId="{CF341D87-742D-4543-AAB0-4FBBF7AB4885}" type="parTrans" cxnId="{177AD035-7348-4242-B081-2CE7340C7531}">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3344447B-91E3-4E30-8892-94E6C8EA98EA}" type="sibTrans" cxnId="{177AD035-7348-4242-B081-2CE7340C7531}">
      <dgm:prSet/>
      <dgm:spPr/>
      <dgm:t>
        <a:bodyPr/>
        <a:lstStyle/>
        <a:p>
          <a:endParaRPr lang="tr-TR" sz="1400">
            <a:solidFill>
              <a:schemeClr val="tx1"/>
            </a:solidFill>
            <a:latin typeface="Verdana" panose="020B0604030504040204" pitchFamily="34" charset="0"/>
            <a:ea typeface="Verdana" panose="020B0604030504040204" pitchFamily="34" charset="0"/>
          </a:endParaRPr>
        </a:p>
      </dgm:t>
    </dgm:pt>
    <dgm:pt modelId="{A7A70EE8-A7DF-4876-80E9-5311E16E5088}" type="pres">
      <dgm:prSet presAssocID="{ED04BA30-DD6B-40F2-BC35-409047902B90}" presName="Name0" presStyleCnt="0">
        <dgm:presLayoutVars>
          <dgm:chMax val="1"/>
          <dgm:dir/>
          <dgm:animLvl val="ctr"/>
          <dgm:resizeHandles val="exact"/>
        </dgm:presLayoutVars>
      </dgm:prSet>
      <dgm:spPr/>
    </dgm:pt>
    <dgm:pt modelId="{26A4494F-6524-4BE6-9B4D-D8779F4C0C4D}" type="pres">
      <dgm:prSet presAssocID="{FE490572-C661-44F6-9102-1BDE7D1038DC}" presName="centerShape" presStyleLbl="node0" presStyleIdx="0" presStyleCnt="1" custScaleX="90114" custScaleY="79647" custLinFactNeighborX="-1719" custLinFactNeighborY="-3908"/>
      <dgm:spPr/>
    </dgm:pt>
    <dgm:pt modelId="{EE8A3AEE-026A-4DD5-B02A-678F480BE485}" type="pres">
      <dgm:prSet presAssocID="{87E90776-9BDF-46E3-824D-C7E86DC3B65D}" presName="node" presStyleLbl="node1" presStyleIdx="0" presStyleCnt="6" custScaleX="231289" custScaleY="142349" custRadScaleRad="98444" custRadScaleInc="-16033">
        <dgm:presLayoutVars>
          <dgm:bulletEnabled val="1"/>
        </dgm:presLayoutVars>
      </dgm:prSet>
      <dgm:spPr/>
    </dgm:pt>
    <dgm:pt modelId="{C1EC409C-56AA-41DF-952E-26C527B7C6F3}" type="pres">
      <dgm:prSet presAssocID="{87E90776-9BDF-46E3-824D-C7E86DC3B65D}" presName="dummy" presStyleCnt="0"/>
      <dgm:spPr/>
    </dgm:pt>
    <dgm:pt modelId="{DCA1C160-9270-410F-B5B9-3B6B07720794}" type="pres">
      <dgm:prSet presAssocID="{2FBD8CB1-19D0-4229-AFD0-9D77B8A66226}" presName="sibTrans" presStyleLbl="sibTrans2D1" presStyleIdx="0" presStyleCnt="6"/>
      <dgm:spPr/>
    </dgm:pt>
    <dgm:pt modelId="{A7BF3ABF-5A41-4BAA-A0D4-BA5FA6AA3852}" type="pres">
      <dgm:prSet presAssocID="{83BF7689-238A-4E21-83CC-F9D56A21A960}" presName="node" presStyleLbl="node1" presStyleIdx="1" presStyleCnt="6" custScaleX="274537" custScaleY="109863" custRadScaleRad="156540" custRadScaleInc="50554">
        <dgm:presLayoutVars>
          <dgm:bulletEnabled val="1"/>
        </dgm:presLayoutVars>
      </dgm:prSet>
      <dgm:spPr/>
    </dgm:pt>
    <dgm:pt modelId="{53A615B2-8B54-4EE3-897D-81BE1BB95B06}" type="pres">
      <dgm:prSet presAssocID="{83BF7689-238A-4E21-83CC-F9D56A21A960}" presName="dummy" presStyleCnt="0"/>
      <dgm:spPr/>
    </dgm:pt>
    <dgm:pt modelId="{453A73E4-4C7D-4AF0-9E32-C3158B43F950}" type="pres">
      <dgm:prSet presAssocID="{573463E8-0CA3-4691-9E5F-1F11359E6A15}" presName="sibTrans" presStyleLbl="sibTrans2D1" presStyleIdx="1" presStyleCnt="6"/>
      <dgm:spPr/>
    </dgm:pt>
    <dgm:pt modelId="{CB54D9CF-B393-4F11-BF1A-2F8FBDCF1F9E}" type="pres">
      <dgm:prSet presAssocID="{7CBF9596-B91C-42AD-B746-54AAED37EA7A}" presName="node" presStyleLbl="node1" presStyleIdx="2" presStyleCnt="6" custScaleX="265180" custScaleY="144851" custRadScaleRad="162363" custRadScaleInc="-83083">
        <dgm:presLayoutVars>
          <dgm:bulletEnabled val="1"/>
        </dgm:presLayoutVars>
      </dgm:prSet>
      <dgm:spPr/>
    </dgm:pt>
    <dgm:pt modelId="{FF0407B8-A7FB-4A2D-83A7-E27E54A687AA}" type="pres">
      <dgm:prSet presAssocID="{7CBF9596-B91C-42AD-B746-54AAED37EA7A}" presName="dummy" presStyleCnt="0"/>
      <dgm:spPr/>
    </dgm:pt>
    <dgm:pt modelId="{884AF453-5CBF-448E-9093-B7522C2F9B9E}" type="pres">
      <dgm:prSet presAssocID="{831D122B-C5DE-4C83-BDF2-7D48D785B31B}" presName="sibTrans" presStyleLbl="sibTrans2D1" presStyleIdx="2" presStyleCnt="6"/>
      <dgm:spPr/>
    </dgm:pt>
    <dgm:pt modelId="{4B65701E-D97C-47AB-AA05-A7D10893B02D}" type="pres">
      <dgm:prSet presAssocID="{B53C9357-28B3-4F1A-A6E0-1F27BA49F958}" presName="node" presStyleLbl="node1" presStyleIdx="3" presStyleCnt="6" custScaleX="280444" custScaleY="163038" custRadScaleRad="88794" custRadScaleInc="5477">
        <dgm:presLayoutVars>
          <dgm:bulletEnabled val="1"/>
        </dgm:presLayoutVars>
      </dgm:prSet>
      <dgm:spPr/>
    </dgm:pt>
    <dgm:pt modelId="{BFE8C4B0-A5A8-4F8B-BB64-016A811EEA43}" type="pres">
      <dgm:prSet presAssocID="{B53C9357-28B3-4F1A-A6E0-1F27BA49F958}" presName="dummy" presStyleCnt="0"/>
      <dgm:spPr/>
    </dgm:pt>
    <dgm:pt modelId="{77D72252-40EE-4765-A020-2CB373F05B54}" type="pres">
      <dgm:prSet presAssocID="{C2D18019-52EC-46CE-A031-629107842E1B}" presName="sibTrans" presStyleLbl="sibTrans2D1" presStyleIdx="3" presStyleCnt="6"/>
      <dgm:spPr/>
    </dgm:pt>
    <dgm:pt modelId="{72E79850-3068-4A14-9FD7-9D2DC865CE4E}" type="pres">
      <dgm:prSet presAssocID="{F0837970-3371-4C23-851F-1E53B6A73284}" presName="node" presStyleLbl="node1" presStyleIdx="4" presStyleCnt="6" custScaleX="218937" custScaleY="132406" custRadScaleRad="157188" custRadScaleInc="78959">
        <dgm:presLayoutVars>
          <dgm:bulletEnabled val="1"/>
        </dgm:presLayoutVars>
      </dgm:prSet>
      <dgm:spPr/>
    </dgm:pt>
    <dgm:pt modelId="{A37B5D14-6616-45C5-93F5-FA0BCAC9D57A}" type="pres">
      <dgm:prSet presAssocID="{F0837970-3371-4C23-851F-1E53B6A73284}" presName="dummy" presStyleCnt="0"/>
      <dgm:spPr/>
    </dgm:pt>
    <dgm:pt modelId="{734F835E-A65D-4B7A-84BC-F76068DABCCD}" type="pres">
      <dgm:prSet presAssocID="{3344447B-91E3-4E30-8892-94E6C8EA98EA}" presName="sibTrans" presStyleLbl="sibTrans2D1" presStyleIdx="4" presStyleCnt="6"/>
      <dgm:spPr/>
    </dgm:pt>
    <dgm:pt modelId="{BB12EA64-3FC0-4FBC-9885-048D486348EF}" type="pres">
      <dgm:prSet presAssocID="{834731E1-66E2-42ED-85F1-5F67BA187E47}" presName="node" presStyleLbl="node1" presStyleIdx="5" presStyleCnt="6" custScaleX="231288" custScaleY="121768" custRadScaleRad="162335" custRadScaleInc="-50843">
        <dgm:presLayoutVars>
          <dgm:bulletEnabled val="1"/>
        </dgm:presLayoutVars>
      </dgm:prSet>
      <dgm:spPr/>
    </dgm:pt>
    <dgm:pt modelId="{BBCF0994-F59A-42E9-A778-4E000E1A56CA}" type="pres">
      <dgm:prSet presAssocID="{834731E1-66E2-42ED-85F1-5F67BA187E47}" presName="dummy" presStyleCnt="0"/>
      <dgm:spPr/>
    </dgm:pt>
    <dgm:pt modelId="{B1171CAA-61FF-459F-B17D-D71B0333C645}" type="pres">
      <dgm:prSet presAssocID="{CED71863-CE70-4088-9672-9D03C9BBBABC}" presName="sibTrans" presStyleLbl="sibTrans2D1" presStyleIdx="5" presStyleCnt="6"/>
      <dgm:spPr/>
    </dgm:pt>
  </dgm:ptLst>
  <dgm:cxnLst>
    <dgm:cxn modelId="{B55EBF0D-E2D8-4087-8203-18CDBE03D5F0}" srcId="{FE490572-C661-44F6-9102-1BDE7D1038DC}" destId="{83BF7689-238A-4E21-83CC-F9D56A21A960}" srcOrd="1" destOrd="0" parTransId="{0D0B5B84-5D92-4BDC-9768-11D2A3748D2B}" sibTransId="{573463E8-0CA3-4691-9E5F-1F11359E6A15}"/>
    <dgm:cxn modelId="{45E92D15-C914-4CBA-A9E4-F820F92BC514}" type="presOf" srcId="{7CBF9596-B91C-42AD-B746-54AAED37EA7A}" destId="{CB54D9CF-B393-4F11-BF1A-2F8FBDCF1F9E}" srcOrd="0" destOrd="0" presId="urn:microsoft.com/office/officeart/2005/8/layout/radial6"/>
    <dgm:cxn modelId="{E962A924-8270-425F-95DB-252FDF143D19}" type="presOf" srcId="{573463E8-0CA3-4691-9E5F-1F11359E6A15}" destId="{453A73E4-4C7D-4AF0-9E32-C3158B43F950}" srcOrd="0" destOrd="0" presId="urn:microsoft.com/office/officeart/2005/8/layout/radial6"/>
    <dgm:cxn modelId="{3B923827-D5AC-4721-84F3-35740B85CFA4}" type="presOf" srcId="{ED04BA30-DD6B-40F2-BC35-409047902B90}" destId="{A7A70EE8-A7DF-4876-80E9-5311E16E5088}" srcOrd="0" destOrd="0" presId="urn:microsoft.com/office/officeart/2005/8/layout/radial6"/>
    <dgm:cxn modelId="{1D65A82B-E162-4578-976D-FAC3016C4042}" type="presOf" srcId="{831D122B-C5DE-4C83-BDF2-7D48D785B31B}" destId="{884AF453-5CBF-448E-9093-B7522C2F9B9E}" srcOrd="0" destOrd="0" presId="urn:microsoft.com/office/officeart/2005/8/layout/radial6"/>
    <dgm:cxn modelId="{DE11642F-A194-41D9-AE13-515E959B470A}" srcId="{FE490572-C661-44F6-9102-1BDE7D1038DC}" destId="{B53C9357-28B3-4F1A-A6E0-1F27BA49F958}" srcOrd="3" destOrd="0" parTransId="{D9C63C50-6E64-4A77-B4D9-FCAF5A6F6606}" sibTransId="{C2D18019-52EC-46CE-A031-629107842E1B}"/>
    <dgm:cxn modelId="{F07F742F-F683-4AA8-9277-1A1C3F84B145}" type="presOf" srcId="{C2D18019-52EC-46CE-A031-629107842E1B}" destId="{77D72252-40EE-4765-A020-2CB373F05B54}" srcOrd="0" destOrd="0" presId="urn:microsoft.com/office/officeart/2005/8/layout/radial6"/>
    <dgm:cxn modelId="{177AD035-7348-4242-B081-2CE7340C7531}" srcId="{FE490572-C661-44F6-9102-1BDE7D1038DC}" destId="{F0837970-3371-4C23-851F-1E53B6A73284}" srcOrd="4" destOrd="0" parTransId="{CF341D87-742D-4543-AAB0-4FBBF7AB4885}" sibTransId="{3344447B-91E3-4E30-8892-94E6C8EA98EA}"/>
    <dgm:cxn modelId="{A5F7D26E-0963-40F6-AF84-40AD833C6859}" type="presOf" srcId="{FE490572-C661-44F6-9102-1BDE7D1038DC}" destId="{26A4494F-6524-4BE6-9B4D-D8779F4C0C4D}" srcOrd="0" destOrd="0" presId="urn:microsoft.com/office/officeart/2005/8/layout/radial6"/>
    <dgm:cxn modelId="{EC74E356-7FAD-40FB-8FFC-254669A15451}" srcId="{FE490572-C661-44F6-9102-1BDE7D1038DC}" destId="{87E90776-9BDF-46E3-824D-C7E86DC3B65D}" srcOrd="0" destOrd="0" parTransId="{17292C5B-34BA-4E9C-A07E-0D53E5424EC6}" sibTransId="{2FBD8CB1-19D0-4229-AFD0-9D77B8A66226}"/>
    <dgm:cxn modelId="{1950F97B-8026-4BA5-AB32-77CECEE62C51}" type="presOf" srcId="{834731E1-66E2-42ED-85F1-5F67BA187E47}" destId="{BB12EA64-3FC0-4FBC-9885-048D486348EF}" srcOrd="0" destOrd="0" presId="urn:microsoft.com/office/officeart/2005/8/layout/radial6"/>
    <dgm:cxn modelId="{6A360481-7DA5-4024-AC45-B592037F5F44}" type="presOf" srcId="{B53C9357-28B3-4F1A-A6E0-1F27BA49F958}" destId="{4B65701E-D97C-47AB-AA05-A7D10893B02D}" srcOrd="0" destOrd="0" presId="urn:microsoft.com/office/officeart/2005/8/layout/radial6"/>
    <dgm:cxn modelId="{95A69E82-A3AA-4931-893B-741830B1C90B}" type="presOf" srcId="{2FBD8CB1-19D0-4229-AFD0-9D77B8A66226}" destId="{DCA1C160-9270-410F-B5B9-3B6B07720794}" srcOrd="0" destOrd="0" presId="urn:microsoft.com/office/officeart/2005/8/layout/radial6"/>
    <dgm:cxn modelId="{35FE6C91-AB59-495E-A30B-0FCC10488B1C}" type="presOf" srcId="{CED71863-CE70-4088-9672-9D03C9BBBABC}" destId="{B1171CAA-61FF-459F-B17D-D71B0333C645}" srcOrd="0" destOrd="0" presId="urn:microsoft.com/office/officeart/2005/8/layout/radial6"/>
    <dgm:cxn modelId="{8FB7459D-87FB-47F7-AE0F-AE3943FF4CD2}" type="presOf" srcId="{83BF7689-238A-4E21-83CC-F9D56A21A960}" destId="{A7BF3ABF-5A41-4BAA-A0D4-BA5FA6AA3852}" srcOrd="0" destOrd="0" presId="urn:microsoft.com/office/officeart/2005/8/layout/radial6"/>
    <dgm:cxn modelId="{F2AF03A1-F301-4DBA-BCB4-79D040E01619}" type="presOf" srcId="{3344447B-91E3-4E30-8892-94E6C8EA98EA}" destId="{734F835E-A65D-4B7A-84BC-F76068DABCCD}" srcOrd="0" destOrd="0" presId="urn:microsoft.com/office/officeart/2005/8/layout/radial6"/>
    <dgm:cxn modelId="{CF8808A3-4F0B-4683-A36A-2B08D91BE951}" srcId="{ED04BA30-DD6B-40F2-BC35-409047902B90}" destId="{FE490572-C661-44F6-9102-1BDE7D1038DC}" srcOrd="0" destOrd="0" parTransId="{F6A23ECC-FB4F-4161-BE3B-455F0490D52D}" sibTransId="{EBB7378D-5D41-4CB3-B2F2-599F96CC9DB7}"/>
    <dgm:cxn modelId="{223061AD-41D1-4A14-945E-9BD0AC51FBEF}" srcId="{FE490572-C661-44F6-9102-1BDE7D1038DC}" destId="{834731E1-66E2-42ED-85F1-5F67BA187E47}" srcOrd="5" destOrd="0" parTransId="{828B8E4A-A0FE-4B33-95A3-DCCAFE8BFE59}" sibTransId="{CED71863-CE70-4088-9672-9D03C9BBBABC}"/>
    <dgm:cxn modelId="{EF723DC7-39C7-47CB-9E4C-B65A4D1DE90C}" srcId="{FE490572-C661-44F6-9102-1BDE7D1038DC}" destId="{7CBF9596-B91C-42AD-B746-54AAED37EA7A}" srcOrd="2" destOrd="0" parTransId="{0A7519D7-2998-4244-8151-A2606C0DFB0E}" sibTransId="{831D122B-C5DE-4C83-BDF2-7D48D785B31B}"/>
    <dgm:cxn modelId="{E64B5CC9-7762-42CB-9DC4-2DCAEB5F5B79}" type="presOf" srcId="{87E90776-9BDF-46E3-824D-C7E86DC3B65D}" destId="{EE8A3AEE-026A-4DD5-B02A-678F480BE485}" srcOrd="0" destOrd="0" presId="urn:microsoft.com/office/officeart/2005/8/layout/radial6"/>
    <dgm:cxn modelId="{7855A7E4-1A25-4ADD-9941-9F4E0ED5A7C8}" type="presOf" srcId="{F0837970-3371-4C23-851F-1E53B6A73284}" destId="{72E79850-3068-4A14-9FD7-9D2DC865CE4E}" srcOrd="0" destOrd="0" presId="urn:microsoft.com/office/officeart/2005/8/layout/radial6"/>
    <dgm:cxn modelId="{7281E429-44B1-40DB-9434-AEB4AF7DF2FB}" type="presParOf" srcId="{A7A70EE8-A7DF-4876-80E9-5311E16E5088}" destId="{26A4494F-6524-4BE6-9B4D-D8779F4C0C4D}" srcOrd="0" destOrd="0" presId="urn:microsoft.com/office/officeart/2005/8/layout/radial6"/>
    <dgm:cxn modelId="{130F3AC1-1D9C-4DEA-910D-9374B13A881B}" type="presParOf" srcId="{A7A70EE8-A7DF-4876-80E9-5311E16E5088}" destId="{EE8A3AEE-026A-4DD5-B02A-678F480BE485}" srcOrd="1" destOrd="0" presId="urn:microsoft.com/office/officeart/2005/8/layout/radial6"/>
    <dgm:cxn modelId="{7D1B9764-5A4C-4784-88C2-BD14D2BF889E}" type="presParOf" srcId="{A7A70EE8-A7DF-4876-80E9-5311E16E5088}" destId="{C1EC409C-56AA-41DF-952E-26C527B7C6F3}" srcOrd="2" destOrd="0" presId="urn:microsoft.com/office/officeart/2005/8/layout/radial6"/>
    <dgm:cxn modelId="{EF1723B1-B321-46A0-8015-B6642FB94C36}" type="presParOf" srcId="{A7A70EE8-A7DF-4876-80E9-5311E16E5088}" destId="{DCA1C160-9270-410F-B5B9-3B6B07720794}" srcOrd="3" destOrd="0" presId="urn:microsoft.com/office/officeart/2005/8/layout/radial6"/>
    <dgm:cxn modelId="{C44F966F-40A4-42AA-9C35-43FF8267570F}" type="presParOf" srcId="{A7A70EE8-A7DF-4876-80E9-5311E16E5088}" destId="{A7BF3ABF-5A41-4BAA-A0D4-BA5FA6AA3852}" srcOrd="4" destOrd="0" presId="urn:microsoft.com/office/officeart/2005/8/layout/radial6"/>
    <dgm:cxn modelId="{97114B37-69F2-4EE9-A458-FB887B203224}" type="presParOf" srcId="{A7A70EE8-A7DF-4876-80E9-5311E16E5088}" destId="{53A615B2-8B54-4EE3-897D-81BE1BB95B06}" srcOrd="5" destOrd="0" presId="urn:microsoft.com/office/officeart/2005/8/layout/radial6"/>
    <dgm:cxn modelId="{F55C748E-CF9D-4A72-9243-6E2FF115BB58}" type="presParOf" srcId="{A7A70EE8-A7DF-4876-80E9-5311E16E5088}" destId="{453A73E4-4C7D-4AF0-9E32-C3158B43F950}" srcOrd="6" destOrd="0" presId="urn:microsoft.com/office/officeart/2005/8/layout/radial6"/>
    <dgm:cxn modelId="{02BCB8AA-D71A-46CE-A730-9C4487C90370}" type="presParOf" srcId="{A7A70EE8-A7DF-4876-80E9-5311E16E5088}" destId="{CB54D9CF-B393-4F11-BF1A-2F8FBDCF1F9E}" srcOrd="7" destOrd="0" presId="urn:microsoft.com/office/officeart/2005/8/layout/radial6"/>
    <dgm:cxn modelId="{0EFD11A0-0083-43DB-A1B6-32B32E820FBC}" type="presParOf" srcId="{A7A70EE8-A7DF-4876-80E9-5311E16E5088}" destId="{FF0407B8-A7FB-4A2D-83A7-E27E54A687AA}" srcOrd="8" destOrd="0" presId="urn:microsoft.com/office/officeart/2005/8/layout/radial6"/>
    <dgm:cxn modelId="{D30E8D26-371D-4641-8ED4-BD331CD63526}" type="presParOf" srcId="{A7A70EE8-A7DF-4876-80E9-5311E16E5088}" destId="{884AF453-5CBF-448E-9093-B7522C2F9B9E}" srcOrd="9" destOrd="0" presId="urn:microsoft.com/office/officeart/2005/8/layout/radial6"/>
    <dgm:cxn modelId="{3E612586-4481-48EB-923F-88FB64C8D375}" type="presParOf" srcId="{A7A70EE8-A7DF-4876-80E9-5311E16E5088}" destId="{4B65701E-D97C-47AB-AA05-A7D10893B02D}" srcOrd="10" destOrd="0" presId="urn:microsoft.com/office/officeart/2005/8/layout/radial6"/>
    <dgm:cxn modelId="{59F215B6-48C5-4FF0-A56C-CFA56F52EF2A}" type="presParOf" srcId="{A7A70EE8-A7DF-4876-80E9-5311E16E5088}" destId="{BFE8C4B0-A5A8-4F8B-BB64-016A811EEA43}" srcOrd="11" destOrd="0" presId="urn:microsoft.com/office/officeart/2005/8/layout/radial6"/>
    <dgm:cxn modelId="{4343EA72-0BA6-457D-A8EC-CE96225C220B}" type="presParOf" srcId="{A7A70EE8-A7DF-4876-80E9-5311E16E5088}" destId="{77D72252-40EE-4765-A020-2CB373F05B54}" srcOrd="12" destOrd="0" presId="urn:microsoft.com/office/officeart/2005/8/layout/radial6"/>
    <dgm:cxn modelId="{71273507-E759-486B-A722-74116AF50120}" type="presParOf" srcId="{A7A70EE8-A7DF-4876-80E9-5311E16E5088}" destId="{72E79850-3068-4A14-9FD7-9D2DC865CE4E}" srcOrd="13" destOrd="0" presId="urn:microsoft.com/office/officeart/2005/8/layout/radial6"/>
    <dgm:cxn modelId="{340DC441-3244-4053-8525-120EB7F51BF2}" type="presParOf" srcId="{A7A70EE8-A7DF-4876-80E9-5311E16E5088}" destId="{A37B5D14-6616-45C5-93F5-FA0BCAC9D57A}" srcOrd="14" destOrd="0" presId="urn:microsoft.com/office/officeart/2005/8/layout/radial6"/>
    <dgm:cxn modelId="{6BB68EE9-F210-4857-9872-38B263E2CF43}" type="presParOf" srcId="{A7A70EE8-A7DF-4876-80E9-5311E16E5088}" destId="{734F835E-A65D-4B7A-84BC-F76068DABCCD}" srcOrd="15" destOrd="0" presId="urn:microsoft.com/office/officeart/2005/8/layout/radial6"/>
    <dgm:cxn modelId="{FDB37BA6-7BB1-427A-8630-CF578E2DE558}" type="presParOf" srcId="{A7A70EE8-A7DF-4876-80E9-5311E16E5088}" destId="{BB12EA64-3FC0-4FBC-9885-048D486348EF}" srcOrd="16" destOrd="0" presId="urn:microsoft.com/office/officeart/2005/8/layout/radial6"/>
    <dgm:cxn modelId="{53477B59-C5E3-49BF-875C-B277417363B1}" type="presParOf" srcId="{A7A70EE8-A7DF-4876-80E9-5311E16E5088}" destId="{BBCF0994-F59A-42E9-A778-4E000E1A56CA}" srcOrd="17" destOrd="0" presId="urn:microsoft.com/office/officeart/2005/8/layout/radial6"/>
    <dgm:cxn modelId="{86766315-42A1-4756-8D3F-540F3D6964BE}" type="presParOf" srcId="{A7A70EE8-A7DF-4876-80E9-5311E16E5088}" destId="{B1171CAA-61FF-459F-B17D-D71B0333C645}"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48E1F4-5F52-43F9-9885-8095D0B9A6B0}" type="doc">
      <dgm:prSet loTypeId="urn:microsoft.com/office/officeart/2005/8/layout/hProcess6" loCatId="process" qsTypeId="urn:microsoft.com/office/officeart/2005/8/quickstyle/simple1" qsCatId="simple" csTypeId="urn:microsoft.com/office/officeart/2005/8/colors/accent1_4" csCatId="accent1" phldr="1"/>
      <dgm:spPr/>
      <dgm:t>
        <a:bodyPr/>
        <a:lstStyle/>
        <a:p>
          <a:endParaRPr lang="tr-TR"/>
        </a:p>
      </dgm:t>
    </dgm:pt>
    <dgm:pt modelId="{5E139698-A7EF-4803-AE3D-00A5584A397C}">
      <dgm:prSet phldrT="[Metin]"/>
      <dgm:spPr/>
      <dgm:t>
        <a:bodyPr/>
        <a:lstStyle/>
        <a:p>
          <a:pPr algn="ctr"/>
          <a:r>
            <a:rPr lang="tr-TR" dirty="0">
              <a:solidFill>
                <a:schemeClr val="bg1"/>
              </a:solidFill>
              <a:latin typeface="Comic Sans MS" panose="030F0702030302020204" pitchFamily="66" charset="0"/>
              <a:ea typeface="Ebrima" panose="02000000000000000000" pitchFamily="2" charset="0"/>
              <a:cs typeface="Ebrima" panose="02000000000000000000" pitchFamily="2" charset="0"/>
            </a:rPr>
            <a:t>2014  Yüksek Öğretim Kurumu bir yönerge ile mevzuat oluşumuna katkı sağlıyor.</a:t>
          </a:r>
          <a:endParaRPr lang="tr-TR" dirty="0">
            <a:solidFill>
              <a:schemeClr val="bg1"/>
            </a:solidFill>
            <a:latin typeface="Comic Sans MS" panose="030F0702030302020204" pitchFamily="66" charset="0"/>
          </a:endParaRPr>
        </a:p>
      </dgm:t>
    </dgm:pt>
    <dgm:pt modelId="{FEA8786D-1079-44E1-B6D1-E31F485BC737}" type="parTrans" cxnId="{1C4B3456-CD39-47B1-A13B-4FC38EA61B5E}">
      <dgm:prSet/>
      <dgm:spPr/>
      <dgm:t>
        <a:bodyPr/>
        <a:lstStyle/>
        <a:p>
          <a:endParaRPr lang="tr-TR"/>
        </a:p>
      </dgm:t>
    </dgm:pt>
    <dgm:pt modelId="{01F02D44-2E3E-4C01-9EFC-36FAC99A916C}" type="sibTrans" cxnId="{1C4B3456-CD39-47B1-A13B-4FC38EA61B5E}">
      <dgm:prSet/>
      <dgm:spPr/>
      <dgm:t>
        <a:bodyPr/>
        <a:lstStyle/>
        <a:p>
          <a:endParaRPr lang="tr-TR"/>
        </a:p>
      </dgm:t>
    </dgm:pt>
    <dgm:pt modelId="{F888FD4B-C2BC-4B14-83D3-DB74E5FE8DCF}">
      <dgm:prSet phldrT="[Metin]" custT="1"/>
      <dgm:spPr/>
      <dgm:t>
        <a:bodyPr/>
        <a:lstStyle/>
        <a:p>
          <a:pPr algn="ct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Yükseköğretim Kurulu Bilimsel Araştırma ve Yayın Etiği Yönergesinin yürürlüğe girmesi.</a:t>
          </a:r>
          <a:endParaRPr lang="tr-TR" sz="2400" b="1" dirty="0">
            <a:solidFill>
              <a:schemeClr val="accent5">
                <a:lumMod val="75000"/>
              </a:schemeClr>
            </a:solidFill>
            <a:latin typeface="Comic Sans MS" panose="030F0702030302020204" pitchFamily="66" charset="0"/>
          </a:endParaRPr>
        </a:p>
      </dgm:t>
    </dgm:pt>
    <dgm:pt modelId="{B3F33764-B2DF-416A-B8CD-E500277746B1}" type="parTrans" cxnId="{FD340DAD-DA2E-40C5-800B-82E70041A42E}">
      <dgm:prSet/>
      <dgm:spPr/>
      <dgm:t>
        <a:bodyPr/>
        <a:lstStyle/>
        <a:p>
          <a:endParaRPr lang="tr-TR"/>
        </a:p>
      </dgm:t>
    </dgm:pt>
    <dgm:pt modelId="{C3E1F4E1-FBE3-4727-B460-1CD2E6B7ABDA}" type="sibTrans" cxnId="{FD340DAD-DA2E-40C5-800B-82E70041A42E}">
      <dgm:prSet/>
      <dgm:spPr/>
      <dgm:t>
        <a:bodyPr/>
        <a:lstStyle/>
        <a:p>
          <a:endParaRPr lang="tr-TR"/>
        </a:p>
      </dgm:t>
    </dgm:pt>
    <dgm:pt modelId="{E2974807-4B2C-4147-B2E4-DE89B3793B24}" type="pres">
      <dgm:prSet presAssocID="{8948E1F4-5F52-43F9-9885-8095D0B9A6B0}" presName="theList" presStyleCnt="0">
        <dgm:presLayoutVars>
          <dgm:dir/>
          <dgm:animLvl val="lvl"/>
          <dgm:resizeHandles val="exact"/>
        </dgm:presLayoutVars>
      </dgm:prSet>
      <dgm:spPr/>
    </dgm:pt>
    <dgm:pt modelId="{D78D4BFF-31A9-4D29-AF99-188A1AD5005F}" type="pres">
      <dgm:prSet presAssocID="{5E139698-A7EF-4803-AE3D-00A5584A397C}" presName="compNode" presStyleCnt="0"/>
      <dgm:spPr/>
    </dgm:pt>
    <dgm:pt modelId="{EE9C9C00-2013-44A1-8A27-D522D322B527}" type="pres">
      <dgm:prSet presAssocID="{5E139698-A7EF-4803-AE3D-00A5584A397C}" presName="noGeometry" presStyleCnt="0"/>
      <dgm:spPr/>
    </dgm:pt>
    <dgm:pt modelId="{58E67C74-1D81-4855-AC1D-E39055B81AC8}" type="pres">
      <dgm:prSet presAssocID="{5E139698-A7EF-4803-AE3D-00A5584A397C}" presName="childTextVisible" presStyleLbl="bgAccFollowNode1" presStyleIdx="0" presStyleCnt="1" custScaleX="147419">
        <dgm:presLayoutVars>
          <dgm:bulletEnabled val="1"/>
        </dgm:presLayoutVars>
      </dgm:prSet>
      <dgm:spPr/>
    </dgm:pt>
    <dgm:pt modelId="{39E74555-FB6D-46A8-9917-EE806DDD6378}" type="pres">
      <dgm:prSet presAssocID="{5E139698-A7EF-4803-AE3D-00A5584A397C}" presName="childTextHidden" presStyleLbl="bgAccFollowNode1" presStyleIdx="0" presStyleCnt="1"/>
      <dgm:spPr/>
    </dgm:pt>
    <dgm:pt modelId="{FF51830B-9755-4D46-951C-6A7E65F2B6E7}" type="pres">
      <dgm:prSet presAssocID="{5E139698-A7EF-4803-AE3D-00A5584A397C}" presName="parentText" presStyleLbl="node1" presStyleIdx="0" presStyleCnt="1" custScaleX="126685" custScaleY="112750" custLinFactNeighborX="-43369" custLinFactNeighborY="893">
        <dgm:presLayoutVars>
          <dgm:chMax val="1"/>
          <dgm:bulletEnabled val="1"/>
        </dgm:presLayoutVars>
      </dgm:prSet>
      <dgm:spPr/>
    </dgm:pt>
  </dgm:ptLst>
  <dgm:cxnLst>
    <dgm:cxn modelId="{7C0F9373-7325-4794-BE4E-13A9F3F085A1}" type="presOf" srcId="{8948E1F4-5F52-43F9-9885-8095D0B9A6B0}" destId="{E2974807-4B2C-4147-B2E4-DE89B3793B24}" srcOrd="0" destOrd="0" presId="urn:microsoft.com/office/officeart/2005/8/layout/hProcess6"/>
    <dgm:cxn modelId="{AF58DC75-DD5C-4644-A3EF-F68A8980A57D}" type="presOf" srcId="{F888FD4B-C2BC-4B14-83D3-DB74E5FE8DCF}" destId="{58E67C74-1D81-4855-AC1D-E39055B81AC8}" srcOrd="0" destOrd="0" presId="urn:microsoft.com/office/officeart/2005/8/layout/hProcess6"/>
    <dgm:cxn modelId="{1C4B3456-CD39-47B1-A13B-4FC38EA61B5E}" srcId="{8948E1F4-5F52-43F9-9885-8095D0B9A6B0}" destId="{5E139698-A7EF-4803-AE3D-00A5584A397C}" srcOrd="0" destOrd="0" parTransId="{FEA8786D-1079-44E1-B6D1-E31F485BC737}" sibTransId="{01F02D44-2E3E-4C01-9EFC-36FAC99A916C}"/>
    <dgm:cxn modelId="{FD340DAD-DA2E-40C5-800B-82E70041A42E}" srcId="{5E139698-A7EF-4803-AE3D-00A5584A397C}" destId="{F888FD4B-C2BC-4B14-83D3-DB74E5FE8DCF}" srcOrd="0" destOrd="0" parTransId="{B3F33764-B2DF-416A-B8CD-E500277746B1}" sibTransId="{C3E1F4E1-FBE3-4727-B460-1CD2E6B7ABDA}"/>
    <dgm:cxn modelId="{5EC273BD-6AB3-430F-A29B-15568E96A493}" type="presOf" srcId="{5E139698-A7EF-4803-AE3D-00A5584A397C}" destId="{FF51830B-9755-4D46-951C-6A7E65F2B6E7}" srcOrd="0" destOrd="0" presId="urn:microsoft.com/office/officeart/2005/8/layout/hProcess6"/>
    <dgm:cxn modelId="{72A380F1-54EA-402D-BDDF-A7069AA966E2}" type="presOf" srcId="{F888FD4B-C2BC-4B14-83D3-DB74E5FE8DCF}" destId="{39E74555-FB6D-46A8-9917-EE806DDD6378}" srcOrd="1" destOrd="0" presId="urn:microsoft.com/office/officeart/2005/8/layout/hProcess6"/>
    <dgm:cxn modelId="{389B25E7-256A-4FD0-9DFC-2DED76A95AE8}" type="presParOf" srcId="{E2974807-4B2C-4147-B2E4-DE89B3793B24}" destId="{D78D4BFF-31A9-4D29-AF99-188A1AD5005F}" srcOrd="0" destOrd="0" presId="urn:microsoft.com/office/officeart/2005/8/layout/hProcess6"/>
    <dgm:cxn modelId="{F5D0AED1-3E51-47DE-AECF-ACE9268E2712}" type="presParOf" srcId="{D78D4BFF-31A9-4D29-AF99-188A1AD5005F}" destId="{EE9C9C00-2013-44A1-8A27-D522D322B527}" srcOrd="0" destOrd="0" presId="urn:microsoft.com/office/officeart/2005/8/layout/hProcess6"/>
    <dgm:cxn modelId="{F1E254EB-AF76-48FA-A1BF-7A1E6D8FE034}" type="presParOf" srcId="{D78D4BFF-31A9-4D29-AF99-188A1AD5005F}" destId="{58E67C74-1D81-4855-AC1D-E39055B81AC8}" srcOrd="1" destOrd="0" presId="urn:microsoft.com/office/officeart/2005/8/layout/hProcess6"/>
    <dgm:cxn modelId="{7602C2D1-3A55-48C8-AB2C-DD73DD09EBD2}" type="presParOf" srcId="{D78D4BFF-31A9-4D29-AF99-188A1AD5005F}" destId="{39E74555-FB6D-46A8-9917-EE806DDD6378}" srcOrd="2" destOrd="0" presId="urn:microsoft.com/office/officeart/2005/8/layout/hProcess6"/>
    <dgm:cxn modelId="{C8B52DB9-19FD-466E-A33F-696246EBE8C2}" type="presParOf" srcId="{D78D4BFF-31A9-4D29-AF99-188A1AD5005F}" destId="{FF51830B-9755-4D46-951C-6A7E65F2B6E7}"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298F68-53DA-4502-BC78-2580E6C586B5}" type="doc">
      <dgm:prSet loTypeId="urn:microsoft.com/office/officeart/2005/8/layout/arrow2" loCatId="process" qsTypeId="urn:microsoft.com/office/officeart/2005/8/quickstyle/simple1" qsCatId="simple" csTypeId="urn:microsoft.com/office/officeart/2005/8/colors/accent1_2" csCatId="accent1" phldr="1"/>
      <dgm:spPr/>
    </dgm:pt>
    <dgm:pt modelId="{CCE15160-7018-47BE-B839-0E0A65C8970A}">
      <dgm:prSet phldrT="[Metin]" custT="1"/>
      <dgm:spPr/>
      <dgm:t>
        <a:bodyPr/>
        <a:lstStyle/>
        <a:p>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Ele alınan problemler, kavramsal yönü ağırlık kazanan, akademik boyutu olan konulardır.</a:t>
          </a:r>
          <a:endParaRPr lang="tr-TR" sz="2000" dirty="0">
            <a:solidFill>
              <a:schemeClr val="accent5">
                <a:lumMod val="75000"/>
              </a:schemeClr>
            </a:solidFill>
            <a:latin typeface="Comic Sans MS" panose="030F0702030302020204" pitchFamily="66" charset="0"/>
          </a:endParaRPr>
        </a:p>
      </dgm:t>
    </dgm:pt>
    <dgm:pt modelId="{D061EEEE-9708-4D4C-8FCA-C734999885FF}" type="parTrans" cxnId="{4640BDCE-31CF-4736-9E32-74D22FEAEDAA}">
      <dgm:prSet/>
      <dgm:spPr/>
      <dgm:t>
        <a:bodyPr/>
        <a:lstStyle/>
        <a:p>
          <a:endParaRPr lang="tr-TR" sz="2000"/>
        </a:p>
      </dgm:t>
    </dgm:pt>
    <dgm:pt modelId="{6DDC0297-01A4-4CED-832A-4F7F50F9CEE1}" type="sibTrans" cxnId="{4640BDCE-31CF-4736-9E32-74D22FEAEDAA}">
      <dgm:prSet/>
      <dgm:spPr/>
      <dgm:t>
        <a:bodyPr/>
        <a:lstStyle/>
        <a:p>
          <a:endParaRPr lang="tr-TR" sz="2000"/>
        </a:p>
      </dgm:t>
    </dgm:pt>
    <dgm:pt modelId="{243BC2DC-582B-4AAA-BA7E-D4C27DD15823}">
      <dgm:prSet phldrT="[Metin]" custT="1"/>
      <dgm:spPr/>
      <dgm:t>
        <a:bodyPr/>
        <a:lstStyle/>
        <a:p>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Sonuçlarının evrensel nitelik taşıması beklenir. </a:t>
          </a:r>
          <a:endParaRPr lang="tr-TR" sz="2000" dirty="0">
            <a:solidFill>
              <a:schemeClr val="accent5">
                <a:lumMod val="75000"/>
              </a:schemeClr>
            </a:solidFill>
            <a:latin typeface="Comic Sans MS" panose="030F0702030302020204" pitchFamily="66" charset="0"/>
          </a:endParaRPr>
        </a:p>
      </dgm:t>
    </dgm:pt>
    <dgm:pt modelId="{281CFA0A-7946-456E-9606-5451A9595E53}" type="parTrans" cxnId="{185C0640-CC1A-40AA-8285-0877D34E9C80}">
      <dgm:prSet/>
      <dgm:spPr/>
      <dgm:t>
        <a:bodyPr/>
        <a:lstStyle/>
        <a:p>
          <a:endParaRPr lang="tr-TR" sz="2000"/>
        </a:p>
      </dgm:t>
    </dgm:pt>
    <dgm:pt modelId="{CEA24585-A14E-470B-8F8B-A9606F7A6FCA}" type="sibTrans" cxnId="{185C0640-CC1A-40AA-8285-0877D34E9C80}">
      <dgm:prSet/>
      <dgm:spPr/>
      <dgm:t>
        <a:bodyPr/>
        <a:lstStyle/>
        <a:p>
          <a:endParaRPr lang="tr-TR" sz="2000"/>
        </a:p>
      </dgm:t>
    </dgm:pt>
    <dgm:pt modelId="{0B33FA26-FABA-4E0B-AF6D-A63E3074A866}">
      <dgm:prSet phldrT="[Metin]" custT="1"/>
      <dgm:spPr/>
      <dgm:t>
        <a:bodyPr/>
        <a:lstStyle/>
        <a:p>
          <a:pPr algn="just"/>
          <a:r>
            <a:rPr lang="tr-TR" sz="1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Değeri, problemin tanımının iyi yapılması, uyguladığı araştırma yönteminin tutarlılığı, kaynak tarama ve değerlendirmesinin yeterliliği, elde edilen verilerin çözümlenmesindeki tutarlılık ve üretilen çözüm ya da varılan sonucun tutarlılığı ve evrensel geçerliliği ile ölçülür. </a:t>
          </a:r>
          <a:endParaRPr lang="tr-TR" sz="1800" dirty="0">
            <a:solidFill>
              <a:schemeClr val="accent5">
                <a:lumMod val="75000"/>
              </a:schemeClr>
            </a:solidFill>
            <a:latin typeface="Comic Sans MS" panose="030F0702030302020204" pitchFamily="66" charset="0"/>
          </a:endParaRPr>
        </a:p>
      </dgm:t>
    </dgm:pt>
    <dgm:pt modelId="{16053873-948C-41A2-9B7F-D1667EFB6F3C}" type="parTrans" cxnId="{401E173D-9B07-4902-B890-B1152FE0C9B2}">
      <dgm:prSet/>
      <dgm:spPr/>
      <dgm:t>
        <a:bodyPr/>
        <a:lstStyle/>
        <a:p>
          <a:endParaRPr lang="tr-TR" sz="2000"/>
        </a:p>
      </dgm:t>
    </dgm:pt>
    <dgm:pt modelId="{1AA0698A-682A-4708-860E-DA3954D18E1A}" type="sibTrans" cxnId="{401E173D-9B07-4902-B890-B1152FE0C9B2}">
      <dgm:prSet/>
      <dgm:spPr/>
      <dgm:t>
        <a:bodyPr/>
        <a:lstStyle/>
        <a:p>
          <a:endParaRPr lang="tr-TR" sz="2000"/>
        </a:p>
      </dgm:t>
    </dgm:pt>
    <dgm:pt modelId="{1A8AC972-BE8F-4EA2-BBA2-4712EAD03116}">
      <dgm:prSet phldrT="[Metin]" custT="1"/>
      <dgm:spPr/>
      <dgm:t>
        <a:bodyPr/>
        <a:lstStyle/>
        <a:p>
          <a:pPr algn="ct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Atıf sistemi ve belirli bir bilimsel yazı formatı aranır.</a:t>
          </a:r>
          <a:endParaRPr lang="tr-TR" sz="2000" dirty="0">
            <a:solidFill>
              <a:schemeClr val="accent5">
                <a:lumMod val="75000"/>
              </a:schemeClr>
            </a:solidFill>
            <a:latin typeface="Comic Sans MS" panose="030F0702030302020204" pitchFamily="66" charset="0"/>
          </a:endParaRPr>
        </a:p>
      </dgm:t>
    </dgm:pt>
    <dgm:pt modelId="{C0CC0E1B-F68A-4A17-A519-92A5B2540FB3}" type="parTrans" cxnId="{7BAE909B-74E7-4FF1-A489-A9F4B27B064F}">
      <dgm:prSet/>
      <dgm:spPr/>
      <dgm:t>
        <a:bodyPr/>
        <a:lstStyle/>
        <a:p>
          <a:endParaRPr lang="tr-TR" sz="2000"/>
        </a:p>
      </dgm:t>
    </dgm:pt>
    <dgm:pt modelId="{0B437014-8099-4CBC-94AD-6C87EA577208}" type="sibTrans" cxnId="{7BAE909B-74E7-4FF1-A489-A9F4B27B064F}">
      <dgm:prSet/>
      <dgm:spPr/>
      <dgm:t>
        <a:bodyPr/>
        <a:lstStyle/>
        <a:p>
          <a:endParaRPr lang="tr-TR" sz="2000"/>
        </a:p>
      </dgm:t>
    </dgm:pt>
    <dgm:pt modelId="{01ADAF12-4DA8-4563-9D57-0DF9000204FF}" type="pres">
      <dgm:prSet presAssocID="{AA298F68-53DA-4502-BC78-2580E6C586B5}" presName="arrowDiagram" presStyleCnt="0">
        <dgm:presLayoutVars>
          <dgm:chMax val="5"/>
          <dgm:dir/>
          <dgm:resizeHandles val="exact"/>
        </dgm:presLayoutVars>
      </dgm:prSet>
      <dgm:spPr/>
    </dgm:pt>
    <dgm:pt modelId="{5C823B2E-2C7A-4945-8F37-57C305F7CB40}" type="pres">
      <dgm:prSet presAssocID="{AA298F68-53DA-4502-BC78-2580E6C586B5}" presName="arrow" presStyleLbl="bgShp" presStyleIdx="0" presStyleCnt="1" custLinFactNeighborX="-7363" custLinFactNeighborY="9263"/>
      <dgm:spPr/>
    </dgm:pt>
    <dgm:pt modelId="{B08A382A-E86F-4D43-BB0C-135B1CE50329}" type="pres">
      <dgm:prSet presAssocID="{AA298F68-53DA-4502-BC78-2580E6C586B5}" presName="arrowDiagram4" presStyleCnt="0"/>
      <dgm:spPr/>
    </dgm:pt>
    <dgm:pt modelId="{C7ED0460-C177-461A-A5E0-A0D506AF361A}" type="pres">
      <dgm:prSet presAssocID="{CCE15160-7018-47BE-B839-0E0A65C8970A}" presName="bullet4a" presStyleLbl="node1" presStyleIdx="0" presStyleCnt="4" custLinFactX="-98591" custLinFactNeighborX="-100000" custLinFactNeighborY="-1"/>
      <dgm:spPr/>
    </dgm:pt>
    <dgm:pt modelId="{BC7D577C-297F-43DB-905F-B94F19FBE36E}" type="pres">
      <dgm:prSet presAssocID="{CCE15160-7018-47BE-B839-0E0A65C8970A}" presName="textBox4a" presStyleLbl="revTx" presStyleIdx="0" presStyleCnt="4" custScaleX="112838" custScaleY="134691" custLinFactX="-46228" custLinFactY="-29912" custLinFactNeighborX="-100000" custLinFactNeighborY="-100000">
        <dgm:presLayoutVars>
          <dgm:bulletEnabled val="1"/>
        </dgm:presLayoutVars>
      </dgm:prSet>
      <dgm:spPr/>
    </dgm:pt>
    <dgm:pt modelId="{C9369514-F99D-4EA8-ADE3-A0EAFAECBE20}" type="pres">
      <dgm:prSet presAssocID="{243BC2DC-582B-4AAA-BA7E-D4C27DD15823}" presName="bullet4b" presStyleLbl="node1" presStyleIdx="1" presStyleCnt="4" custLinFactNeighborX="-65878" custLinFactNeighborY="-70270"/>
      <dgm:spPr/>
    </dgm:pt>
    <dgm:pt modelId="{373D0480-3C49-4487-9209-AFB0EDF0C3B6}" type="pres">
      <dgm:prSet presAssocID="{243BC2DC-582B-4AAA-BA7E-D4C27DD15823}" presName="textBox4b" presStyleLbl="revTx" presStyleIdx="1" presStyleCnt="4" custLinFactNeighborX="-41759" custLinFactNeighborY="6766">
        <dgm:presLayoutVars>
          <dgm:bulletEnabled val="1"/>
        </dgm:presLayoutVars>
      </dgm:prSet>
      <dgm:spPr/>
    </dgm:pt>
    <dgm:pt modelId="{D55042C0-7E7C-48D3-BA55-D75E9FBFA4CC}" type="pres">
      <dgm:prSet presAssocID="{0B33FA26-FABA-4E0B-AF6D-A63E3074A866}" presName="bullet4c" presStyleLbl="node1" presStyleIdx="2" presStyleCnt="4" custLinFactNeighborX="-69607" custLinFactNeighborY="-46405"/>
      <dgm:spPr/>
    </dgm:pt>
    <dgm:pt modelId="{E493FAAE-5708-4655-BBAA-616ABE174AC7}" type="pres">
      <dgm:prSet presAssocID="{0B33FA26-FABA-4E0B-AF6D-A63E3074A866}" presName="textBox4c" presStyleLbl="revTx" presStyleIdx="2" presStyleCnt="4" custScaleX="212998" custScaleY="95921" custLinFactNeighborX="17567" custLinFactNeighborY="7415">
        <dgm:presLayoutVars>
          <dgm:bulletEnabled val="1"/>
        </dgm:presLayoutVars>
      </dgm:prSet>
      <dgm:spPr/>
    </dgm:pt>
    <dgm:pt modelId="{0B8F6CA9-9B1E-4D58-B775-002031E710C7}" type="pres">
      <dgm:prSet presAssocID="{1A8AC972-BE8F-4EA2-BBA2-4712EAD03116}" presName="bullet4d" presStyleLbl="node1" presStyleIdx="3" presStyleCnt="4" custLinFactX="42256" custLinFactNeighborX="100000" custLinFactNeighborY="-56818"/>
      <dgm:spPr/>
    </dgm:pt>
    <dgm:pt modelId="{FDAB30DC-D5BE-4D1B-A501-55517E980600}" type="pres">
      <dgm:prSet presAssocID="{1A8AC972-BE8F-4EA2-BBA2-4712EAD03116}" presName="textBox4d" presStyleLbl="revTx" presStyleIdx="3" presStyleCnt="4" custScaleX="173906" custScaleY="31337" custLinFactNeighborX="82875" custLinFactNeighborY="-55026">
        <dgm:presLayoutVars>
          <dgm:bulletEnabled val="1"/>
        </dgm:presLayoutVars>
      </dgm:prSet>
      <dgm:spPr/>
    </dgm:pt>
  </dgm:ptLst>
  <dgm:cxnLst>
    <dgm:cxn modelId="{A41EF43C-D9DD-49AB-98C2-C28FB9CB42C7}" type="presOf" srcId="{CCE15160-7018-47BE-B839-0E0A65C8970A}" destId="{BC7D577C-297F-43DB-905F-B94F19FBE36E}" srcOrd="0" destOrd="0" presId="urn:microsoft.com/office/officeart/2005/8/layout/arrow2"/>
    <dgm:cxn modelId="{401E173D-9B07-4902-B890-B1152FE0C9B2}" srcId="{AA298F68-53DA-4502-BC78-2580E6C586B5}" destId="{0B33FA26-FABA-4E0B-AF6D-A63E3074A866}" srcOrd="2" destOrd="0" parTransId="{16053873-948C-41A2-9B7F-D1667EFB6F3C}" sibTransId="{1AA0698A-682A-4708-860E-DA3954D18E1A}"/>
    <dgm:cxn modelId="{185C0640-CC1A-40AA-8285-0877D34E9C80}" srcId="{AA298F68-53DA-4502-BC78-2580E6C586B5}" destId="{243BC2DC-582B-4AAA-BA7E-D4C27DD15823}" srcOrd="1" destOrd="0" parTransId="{281CFA0A-7946-456E-9606-5451A9595E53}" sibTransId="{CEA24585-A14E-470B-8F8B-A9606F7A6FCA}"/>
    <dgm:cxn modelId="{D7836A76-1E1A-40AA-90A5-E001075B3470}" type="presOf" srcId="{1A8AC972-BE8F-4EA2-BBA2-4712EAD03116}" destId="{FDAB30DC-D5BE-4D1B-A501-55517E980600}" srcOrd="0" destOrd="0" presId="urn:microsoft.com/office/officeart/2005/8/layout/arrow2"/>
    <dgm:cxn modelId="{7BAE909B-74E7-4FF1-A489-A9F4B27B064F}" srcId="{AA298F68-53DA-4502-BC78-2580E6C586B5}" destId="{1A8AC972-BE8F-4EA2-BBA2-4712EAD03116}" srcOrd="3" destOrd="0" parTransId="{C0CC0E1B-F68A-4A17-A519-92A5B2540FB3}" sibTransId="{0B437014-8099-4CBC-94AD-6C87EA577208}"/>
    <dgm:cxn modelId="{4640BDCE-31CF-4736-9E32-74D22FEAEDAA}" srcId="{AA298F68-53DA-4502-BC78-2580E6C586B5}" destId="{CCE15160-7018-47BE-B839-0E0A65C8970A}" srcOrd="0" destOrd="0" parTransId="{D061EEEE-9708-4D4C-8FCA-C734999885FF}" sibTransId="{6DDC0297-01A4-4CED-832A-4F7F50F9CEE1}"/>
    <dgm:cxn modelId="{6458E8DE-05E1-4982-A9A5-634F753762E5}" type="presOf" srcId="{243BC2DC-582B-4AAA-BA7E-D4C27DD15823}" destId="{373D0480-3C49-4487-9209-AFB0EDF0C3B6}" srcOrd="0" destOrd="0" presId="urn:microsoft.com/office/officeart/2005/8/layout/arrow2"/>
    <dgm:cxn modelId="{36AF23EA-66BE-4BF1-8D6D-BFDF3BBC1D63}" type="presOf" srcId="{0B33FA26-FABA-4E0B-AF6D-A63E3074A866}" destId="{E493FAAE-5708-4655-BBAA-616ABE174AC7}" srcOrd="0" destOrd="0" presId="urn:microsoft.com/office/officeart/2005/8/layout/arrow2"/>
    <dgm:cxn modelId="{08F2A1FA-6858-4871-A293-177F5DD879D6}" type="presOf" srcId="{AA298F68-53DA-4502-BC78-2580E6C586B5}" destId="{01ADAF12-4DA8-4563-9D57-0DF9000204FF}" srcOrd="0" destOrd="0" presId="urn:microsoft.com/office/officeart/2005/8/layout/arrow2"/>
    <dgm:cxn modelId="{E9A42D1B-31E5-44BD-AD15-70A83C3AE4E7}" type="presParOf" srcId="{01ADAF12-4DA8-4563-9D57-0DF9000204FF}" destId="{5C823B2E-2C7A-4945-8F37-57C305F7CB40}" srcOrd="0" destOrd="0" presId="urn:microsoft.com/office/officeart/2005/8/layout/arrow2"/>
    <dgm:cxn modelId="{7C4556DD-BF83-45E3-87F6-6D6508FD755C}" type="presParOf" srcId="{01ADAF12-4DA8-4563-9D57-0DF9000204FF}" destId="{B08A382A-E86F-4D43-BB0C-135B1CE50329}" srcOrd="1" destOrd="0" presId="urn:microsoft.com/office/officeart/2005/8/layout/arrow2"/>
    <dgm:cxn modelId="{38547B00-62A6-44C1-938E-3F8CEC92678F}" type="presParOf" srcId="{B08A382A-E86F-4D43-BB0C-135B1CE50329}" destId="{C7ED0460-C177-461A-A5E0-A0D506AF361A}" srcOrd="0" destOrd="0" presId="urn:microsoft.com/office/officeart/2005/8/layout/arrow2"/>
    <dgm:cxn modelId="{08C140EB-A63A-491C-BA3A-F59D06773CF5}" type="presParOf" srcId="{B08A382A-E86F-4D43-BB0C-135B1CE50329}" destId="{BC7D577C-297F-43DB-905F-B94F19FBE36E}" srcOrd="1" destOrd="0" presId="urn:microsoft.com/office/officeart/2005/8/layout/arrow2"/>
    <dgm:cxn modelId="{860FBB56-9533-455F-96DE-C5EBEC2D1551}" type="presParOf" srcId="{B08A382A-E86F-4D43-BB0C-135B1CE50329}" destId="{C9369514-F99D-4EA8-ADE3-A0EAFAECBE20}" srcOrd="2" destOrd="0" presId="urn:microsoft.com/office/officeart/2005/8/layout/arrow2"/>
    <dgm:cxn modelId="{0DEA9EE9-71D9-4939-8910-8FCC1BDB120D}" type="presParOf" srcId="{B08A382A-E86F-4D43-BB0C-135B1CE50329}" destId="{373D0480-3C49-4487-9209-AFB0EDF0C3B6}" srcOrd="3" destOrd="0" presId="urn:microsoft.com/office/officeart/2005/8/layout/arrow2"/>
    <dgm:cxn modelId="{87C99E96-1D14-4463-835B-436D3BA8F9FB}" type="presParOf" srcId="{B08A382A-E86F-4D43-BB0C-135B1CE50329}" destId="{D55042C0-7E7C-48D3-BA55-D75E9FBFA4CC}" srcOrd="4" destOrd="0" presId="urn:microsoft.com/office/officeart/2005/8/layout/arrow2"/>
    <dgm:cxn modelId="{B8FCA001-0A39-4071-8EE0-77F81012C245}" type="presParOf" srcId="{B08A382A-E86F-4D43-BB0C-135B1CE50329}" destId="{E493FAAE-5708-4655-BBAA-616ABE174AC7}" srcOrd="5" destOrd="0" presId="urn:microsoft.com/office/officeart/2005/8/layout/arrow2"/>
    <dgm:cxn modelId="{9C05A740-FCDF-4D67-B1A0-749AFCB4943F}" type="presParOf" srcId="{B08A382A-E86F-4D43-BB0C-135B1CE50329}" destId="{0B8F6CA9-9B1E-4D58-B775-002031E710C7}" srcOrd="6" destOrd="0" presId="urn:microsoft.com/office/officeart/2005/8/layout/arrow2"/>
    <dgm:cxn modelId="{72401074-1CC9-407B-82B0-007561B62441}" type="presParOf" srcId="{B08A382A-E86F-4D43-BB0C-135B1CE50329}" destId="{FDAB30DC-D5BE-4D1B-A501-55517E980600}"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6A969-B1D1-4C91-8B54-B9C8B030ABAA}" type="doc">
      <dgm:prSet loTypeId="urn:microsoft.com/office/officeart/2008/layout/AlternatingHexagons" loCatId="list" qsTypeId="urn:microsoft.com/office/officeart/2005/8/quickstyle/3d1" qsCatId="3D" csTypeId="urn:microsoft.com/office/officeart/2005/8/colors/colorful4" csCatId="colorful" phldr="1"/>
      <dgm:spPr/>
      <dgm:t>
        <a:bodyPr/>
        <a:lstStyle/>
        <a:p>
          <a:endParaRPr lang="tr-TR"/>
        </a:p>
      </dgm:t>
    </dgm:pt>
    <dgm:pt modelId="{CC0B5536-A060-4A90-8303-044BF01DFCEA}">
      <dgm:prSet phldrT="[Metin]" custT="1"/>
      <dgm:spPr/>
      <dgm:t>
        <a:bodyPr/>
        <a:lstStyle/>
        <a:p>
          <a:r>
            <a:rPr lang="tr-TR" sz="2300" dirty="0">
              <a:solidFill>
                <a:schemeClr val="tx1"/>
              </a:solidFill>
              <a:latin typeface="Comic Sans MS" panose="030F0702030302020204" pitchFamily="66" charset="0"/>
              <a:ea typeface="Ebrima" panose="02000000000000000000" pitchFamily="2" charset="0"/>
              <a:cs typeface="Ebrima" panose="02000000000000000000" pitchFamily="2" charset="0"/>
            </a:rPr>
            <a:t>Adalet</a:t>
          </a:r>
          <a:endParaRPr lang="tr-TR" sz="2300" dirty="0">
            <a:solidFill>
              <a:schemeClr val="tx1"/>
            </a:solidFill>
            <a:latin typeface="Comic Sans MS" panose="030F0702030302020204" pitchFamily="66" charset="0"/>
          </a:endParaRPr>
        </a:p>
      </dgm:t>
    </dgm:pt>
    <dgm:pt modelId="{861F9B88-2707-4517-9D6C-0476B59EA7FB}" type="parTrans" cxnId="{ECBF5E7C-0784-400F-99A7-E90FE26069E9}">
      <dgm:prSet/>
      <dgm:spPr/>
      <dgm:t>
        <a:bodyPr/>
        <a:lstStyle/>
        <a:p>
          <a:endParaRPr lang="tr-TR" sz="2400"/>
        </a:p>
      </dgm:t>
    </dgm:pt>
    <dgm:pt modelId="{B00EA31D-46CC-4895-8A91-0112F3DA1314}" type="sibTrans" cxnId="{ECBF5E7C-0784-400F-99A7-E90FE26069E9}">
      <dgm:prSet custT="1"/>
      <dgm:spPr/>
      <dgm:t>
        <a:bodyPr/>
        <a:lstStyle/>
        <a:p>
          <a:endParaRPr lang="tr-TR" sz="2400"/>
        </a:p>
      </dgm:t>
    </dgm:pt>
    <dgm:pt modelId="{0869F297-2FC5-426B-B231-A9F075E6BE39}">
      <dgm:prSet phldrT="[Metin]" custT="1"/>
      <dgm:spPr/>
      <dgm:t>
        <a:bodyPr/>
        <a:lstStyle/>
        <a:p>
          <a:r>
            <a:rPr lang="tr-TR" sz="2400" b="1" dirty="0">
              <a:latin typeface="Ebrima" panose="02000000000000000000" pitchFamily="2" charset="0"/>
              <a:ea typeface="Ebrima" panose="02000000000000000000" pitchFamily="2" charset="0"/>
              <a:cs typeface="Ebrima" panose="02000000000000000000" pitchFamily="2" charset="0"/>
            </a:rPr>
            <a:t>- </a:t>
          </a:r>
          <a:r>
            <a:rPr lang="tr-TR" sz="2400" dirty="0">
              <a:solidFill>
                <a:schemeClr val="tx1"/>
              </a:solidFill>
              <a:latin typeface="Comic Sans MS" panose="030F0702030302020204" pitchFamily="66" charset="0"/>
              <a:ea typeface="Ebrima" panose="02000000000000000000" pitchFamily="2" charset="0"/>
              <a:cs typeface="Ebrima" panose="02000000000000000000" pitchFamily="2" charset="0"/>
            </a:rPr>
            <a:t>Sorumluluk</a:t>
          </a:r>
          <a:endParaRPr lang="tr-TR" sz="2400" dirty="0">
            <a:solidFill>
              <a:schemeClr val="tx1"/>
            </a:solidFill>
            <a:latin typeface="Comic Sans MS" panose="030F0702030302020204" pitchFamily="66" charset="0"/>
          </a:endParaRPr>
        </a:p>
      </dgm:t>
    </dgm:pt>
    <dgm:pt modelId="{3824763B-CF50-4F01-B9DF-4D95052E8B2C}" type="parTrans" cxnId="{93CC340A-A470-4340-B386-546B4A56948B}">
      <dgm:prSet/>
      <dgm:spPr/>
      <dgm:t>
        <a:bodyPr/>
        <a:lstStyle/>
        <a:p>
          <a:endParaRPr lang="tr-TR" sz="2400"/>
        </a:p>
      </dgm:t>
    </dgm:pt>
    <dgm:pt modelId="{D83C2CA4-1DB5-4A9F-8AF2-44D38A5E800D}" type="sibTrans" cxnId="{93CC340A-A470-4340-B386-546B4A56948B}">
      <dgm:prSet/>
      <dgm:spPr/>
      <dgm:t>
        <a:bodyPr/>
        <a:lstStyle/>
        <a:p>
          <a:endParaRPr lang="tr-TR" sz="2400"/>
        </a:p>
      </dgm:t>
    </dgm:pt>
    <dgm:pt modelId="{97E5DA7F-C0C3-45BB-854D-19992A783C2E}">
      <dgm:prSet phldrT="[Metin]" custT="1"/>
      <dgm:spPr/>
      <dgm:t>
        <a:bodyPr/>
        <a:lstStyle/>
        <a:p>
          <a:r>
            <a:rPr lang="tr-TR" sz="2300" dirty="0">
              <a:solidFill>
                <a:schemeClr val="tx1"/>
              </a:solidFill>
              <a:latin typeface="Comic Sans MS" panose="030F0702030302020204" pitchFamily="66" charset="0"/>
              <a:ea typeface="Ebrima" panose="02000000000000000000" pitchFamily="2" charset="0"/>
              <a:cs typeface="Ebrima" panose="02000000000000000000" pitchFamily="2" charset="0"/>
            </a:rPr>
            <a:t>Dostluk</a:t>
          </a:r>
          <a:endParaRPr lang="tr-TR" sz="2300" dirty="0">
            <a:solidFill>
              <a:schemeClr val="tx1"/>
            </a:solidFill>
            <a:latin typeface="Comic Sans MS" panose="030F0702030302020204" pitchFamily="66" charset="0"/>
          </a:endParaRPr>
        </a:p>
      </dgm:t>
    </dgm:pt>
    <dgm:pt modelId="{7793ACE9-75FF-4A76-9D76-D03ACF374A4A}" type="parTrans" cxnId="{1D29CF59-11F1-4C3D-8480-457D4CBCA119}">
      <dgm:prSet/>
      <dgm:spPr/>
      <dgm:t>
        <a:bodyPr/>
        <a:lstStyle/>
        <a:p>
          <a:endParaRPr lang="tr-TR" sz="2400"/>
        </a:p>
      </dgm:t>
    </dgm:pt>
    <dgm:pt modelId="{C3B5898B-6262-4923-809C-B1C2E6E5465A}" type="sibTrans" cxnId="{1D29CF59-11F1-4C3D-8480-457D4CBCA119}">
      <dgm:prSet custT="1"/>
      <dgm:spPr/>
      <dgm:t>
        <a:bodyPr/>
        <a:lstStyle/>
        <a:p>
          <a:endParaRPr lang="tr-TR" sz="2400"/>
        </a:p>
      </dgm:t>
    </dgm:pt>
    <dgm:pt modelId="{CA6A5A0C-9D32-47B3-A88E-1227E42D6941}">
      <dgm:prSet phldrT="[Metin]" custT="1"/>
      <dgm:spPr/>
      <dgm:t>
        <a:bodyPr/>
        <a:lstStyle/>
        <a:p>
          <a:pPr algn="ctr"/>
          <a:r>
            <a:rPr lang="tr-TR" sz="2800" b="1" dirty="0">
              <a:solidFill>
                <a:srgbClr val="FF0000"/>
              </a:solidFill>
              <a:latin typeface="Comic Sans MS" panose="030F0702030302020204" pitchFamily="66" charset="0"/>
              <a:ea typeface="Ebrima" panose="02000000000000000000" pitchFamily="2" charset="0"/>
              <a:cs typeface="Ebrima" panose="02000000000000000000" pitchFamily="2" charset="0"/>
              <a:rtl val="0"/>
            </a:rPr>
            <a:t>ETİK DEĞERLERİMİZ</a:t>
          </a:r>
          <a:endParaRPr lang="tr-TR" sz="2800" b="1" dirty="0">
            <a:solidFill>
              <a:srgbClr val="FF0000"/>
            </a:solidFill>
            <a:latin typeface="Comic Sans MS" panose="030F0702030302020204" pitchFamily="66" charset="0"/>
          </a:endParaRPr>
        </a:p>
      </dgm:t>
    </dgm:pt>
    <dgm:pt modelId="{1C6D71AB-07B5-47F2-9630-E3361B49638B}" type="parTrans" cxnId="{63EE4329-DD7E-4553-9760-D946FFDC6CFC}">
      <dgm:prSet/>
      <dgm:spPr/>
      <dgm:t>
        <a:bodyPr/>
        <a:lstStyle/>
        <a:p>
          <a:endParaRPr lang="tr-TR" sz="2400"/>
        </a:p>
      </dgm:t>
    </dgm:pt>
    <dgm:pt modelId="{F3116FBF-F9C6-4FD5-AB48-C50183758093}" type="sibTrans" cxnId="{63EE4329-DD7E-4553-9760-D946FFDC6CFC}">
      <dgm:prSet/>
      <dgm:spPr/>
      <dgm:t>
        <a:bodyPr/>
        <a:lstStyle/>
        <a:p>
          <a:endParaRPr lang="tr-TR" sz="2400"/>
        </a:p>
      </dgm:t>
    </dgm:pt>
    <dgm:pt modelId="{38A5B818-C250-4EE8-96A3-3BF4CB692573}">
      <dgm:prSet phldrT="[Metin]" custT="1"/>
      <dgm:spPr/>
      <dgm:t>
        <a:bodyPr/>
        <a:lstStyle/>
        <a:p>
          <a:r>
            <a:rPr lang="tr-TR" sz="2300" dirty="0">
              <a:solidFill>
                <a:schemeClr val="tx1"/>
              </a:solidFill>
              <a:latin typeface="Comic Sans MS" panose="030F0702030302020204" pitchFamily="66" charset="0"/>
              <a:ea typeface="Ebrima" panose="02000000000000000000" pitchFamily="2" charset="0"/>
              <a:cs typeface="Ebrima" panose="02000000000000000000" pitchFamily="2" charset="0"/>
            </a:rPr>
            <a:t>Hoşgörü</a:t>
          </a:r>
          <a:endParaRPr lang="tr-TR" sz="2300" dirty="0">
            <a:solidFill>
              <a:schemeClr val="tx1"/>
            </a:solidFill>
            <a:latin typeface="Comic Sans MS" panose="030F0702030302020204" pitchFamily="66" charset="0"/>
          </a:endParaRPr>
        </a:p>
      </dgm:t>
    </dgm:pt>
    <dgm:pt modelId="{DFBB17B7-A1AB-4D62-8927-F38586CDF446}" type="parTrans" cxnId="{1CC0FA6C-A072-4027-AC68-02ABF6C28524}">
      <dgm:prSet/>
      <dgm:spPr/>
      <dgm:t>
        <a:bodyPr/>
        <a:lstStyle/>
        <a:p>
          <a:endParaRPr lang="tr-TR" sz="2400"/>
        </a:p>
      </dgm:t>
    </dgm:pt>
    <dgm:pt modelId="{610B0BE7-90A5-4F44-8E4C-537EA42A0953}" type="sibTrans" cxnId="{1CC0FA6C-A072-4027-AC68-02ABF6C28524}">
      <dgm:prSet custT="1"/>
      <dgm:spPr/>
      <dgm:t>
        <a:bodyPr/>
        <a:lstStyle/>
        <a:p>
          <a:endParaRPr lang="tr-TR" sz="2400"/>
        </a:p>
      </dgm:t>
    </dgm:pt>
    <dgm:pt modelId="{0800FF26-FAAF-40F4-BDBD-F3A0E9D40E94}">
      <dgm:prSet phldrT="[Metin]" custT="1"/>
      <dgm:spPr/>
      <dgm:t>
        <a:bodyPr/>
        <a:lstStyle/>
        <a:p>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r>
            <a:rPr lang="tr-TR" sz="2400" dirty="0">
              <a:solidFill>
                <a:schemeClr val="tx1"/>
              </a:solidFill>
              <a:latin typeface="Comic Sans MS" panose="030F0702030302020204" pitchFamily="66" charset="0"/>
              <a:ea typeface="Ebrima" panose="02000000000000000000" pitchFamily="2" charset="0"/>
              <a:cs typeface="Ebrima" panose="02000000000000000000" pitchFamily="2" charset="0"/>
            </a:rPr>
            <a:t>Yardımseverlik</a:t>
          </a:r>
          <a:endParaRPr lang="tr-TR" sz="2400" dirty="0">
            <a:solidFill>
              <a:schemeClr val="tx1"/>
            </a:solidFill>
            <a:latin typeface="Comic Sans MS" panose="030F0702030302020204" pitchFamily="66" charset="0"/>
          </a:endParaRPr>
        </a:p>
      </dgm:t>
    </dgm:pt>
    <dgm:pt modelId="{1F2B982E-F408-4242-BEA3-066C9DD51106}" type="parTrans" cxnId="{CB117C5A-E457-4460-8E7A-96E0A4AB7AFF}">
      <dgm:prSet/>
      <dgm:spPr/>
      <dgm:t>
        <a:bodyPr/>
        <a:lstStyle/>
        <a:p>
          <a:endParaRPr lang="tr-TR" sz="2400"/>
        </a:p>
      </dgm:t>
    </dgm:pt>
    <dgm:pt modelId="{202C0BDA-DAD8-40DA-8B2F-ED7EEA97D506}" type="sibTrans" cxnId="{CB117C5A-E457-4460-8E7A-96E0A4AB7AFF}">
      <dgm:prSet/>
      <dgm:spPr/>
      <dgm:t>
        <a:bodyPr/>
        <a:lstStyle/>
        <a:p>
          <a:endParaRPr lang="tr-TR" sz="2400"/>
        </a:p>
      </dgm:t>
    </dgm:pt>
    <dgm:pt modelId="{4DADAF39-D68A-4810-8712-E5B2F2915382}" type="pres">
      <dgm:prSet presAssocID="{5576A969-B1D1-4C91-8B54-B9C8B030ABAA}" presName="Name0" presStyleCnt="0">
        <dgm:presLayoutVars>
          <dgm:chMax/>
          <dgm:chPref/>
          <dgm:dir/>
          <dgm:animLvl val="lvl"/>
        </dgm:presLayoutVars>
      </dgm:prSet>
      <dgm:spPr/>
    </dgm:pt>
    <dgm:pt modelId="{8D67D263-336A-44EA-9DE5-F162AE7C18B2}" type="pres">
      <dgm:prSet presAssocID="{CC0B5536-A060-4A90-8303-044BF01DFCEA}" presName="composite" presStyleCnt="0"/>
      <dgm:spPr/>
    </dgm:pt>
    <dgm:pt modelId="{DD62BFA2-4DCD-4E75-949C-14749BCB8AB1}" type="pres">
      <dgm:prSet presAssocID="{CC0B5536-A060-4A90-8303-044BF01DFCEA}" presName="Parent1" presStyleLbl="node1" presStyleIdx="0" presStyleCnt="6">
        <dgm:presLayoutVars>
          <dgm:chMax val="1"/>
          <dgm:chPref val="1"/>
          <dgm:bulletEnabled val="1"/>
        </dgm:presLayoutVars>
      </dgm:prSet>
      <dgm:spPr/>
    </dgm:pt>
    <dgm:pt modelId="{684D29CC-667F-4FC6-BC3A-A055C0DF3867}" type="pres">
      <dgm:prSet presAssocID="{CC0B5536-A060-4A90-8303-044BF01DFCEA}" presName="Childtext1" presStyleLbl="revTx" presStyleIdx="0" presStyleCnt="3">
        <dgm:presLayoutVars>
          <dgm:chMax val="0"/>
          <dgm:chPref val="0"/>
          <dgm:bulletEnabled val="1"/>
        </dgm:presLayoutVars>
      </dgm:prSet>
      <dgm:spPr/>
    </dgm:pt>
    <dgm:pt modelId="{80288B9C-1E5C-4608-A82B-EEEF867D7ED3}" type="pres">
      <dgm:prSet presAssocID="{CC0B5536-A060-4A90-8303-044BF01DFCEA}" presName="BalanceSpacing" presStyleCnt="0"/>
      <dgm:spPr/>
    </dgm:pt>
    <dgm:pt modelId="{9D6685DB-6589-4627-B8FA-80565AFDD3E4}" type="pres">
      <dgm:prSet presAssocID="{CC0B5536-A060-4A90-8303-044BF01DFCEA}" presName="BalanceSpacing1" presStyleCnt="0"/>
      <dgm:spPr/>
    </dgm:pt>
    <dgm:pt modelId="{88B7686B-BDCA-491F-A9A9-8E0AAC32A922}" type="pres">
      <dgm:prSet presAssocID="{B00EA31D-46CC-4895-8A91-0112F3DA1314}" presName="Accent1Text" presStyleLbl="node1" presStyleIdx="1" presStyleCnt="6"/>
      <dgm:spPr/>
    </dgm:pt>
    <dgm:pt modelId="{C8099C37-0CC4-4125-9241-1287FD82EA33}" type="pres">
      <dgm:prSet presAssocID="{B00EA31D-46CC-4895-8A91-0112F3DA1314}" presName="spaceBetweenRectangles" presStyleCnt="0"/>
      <dgm:spPr/>
    </dgm:pt>
    <dgm:pt modelId="{37CEDCD4-38A1-4EED-B4F9-EC3D068B1CB0}" type="pres">
      <dgm:prSet presAssocID="{97E5DA7F-C0C3-45BB-854D-19992A783C2E}" presName="composite" presStyleCnt="0"/>
      <dgm:spPr/>
    </dgm:pt>
    <dgm:pt modelId="{C899B98C-2A0D-4DCF-97F1-1DB4DFF7344E}" type="pres">
      <dgm:prSet presAssocID="{97E5DA7F-C0C3-45BB-854D-19992A783C2E}" presName="Parent1" presStyleLbl="node1" presStyleIdx="2" presStyleCnt="6" custScaleX="113466" custScaleY="88522" custLinFactNeighborX="-27166" custLinFactNeighborY="-172">
        <dgm:presLayoutVars>
          <dgm:chMax val="1"/>
          <dgm:chPref val="1"/>
          <dgm:bulletEnabled val="1"/>
        </dgm:presLayoutVars>
      </dgm:prSet>
      <dgm:spPr/>
    </dgm:pt>
    <dgm:pt modelId="{735AF0D3-996A-4849-BC62-5C1F8779DFE2}" type="pres">
      <dgm:prSet presAssocID="{97E5DA7F-C0C3-45BB-854D-19992A783C2E}" presName="Childtext1" presStyleLbl="revTx" presStyleIdx="1" presStyleCnt="3" custScaleX="177487" custLinFactNeighborX="-78247" custLinFactNeighborY="3984">
        <dgm:presLayoutVars>
          <dgm:chMax val="0"/>
          <dgm:chPref val="0"/>
          <dgm:bulletEnabled val="1"/>
        </dgm:presLayoutVars>
      </dgm:prSet>
      <dgm:spPr/>
    </dgm:pt>
    <dgm:pt modelId="{EB9891F3-22A3-40B0-967A-D92EB47840FD}" type="pres">
      <dgm:prSet presAssocID="{97E5DA7F-C0C3-45BB-854D-19992A783C2E}" presName="BalanceSpacing" presStyleCnt="0"/>
      <dgm:spPr/>
    </dgm:pt>
    <dgm:pt modelId="{E0846FF9-6906-44FD-9AF7-5CDEE195C039}" type="pres">
      <dgm:prSet presAssocID="{97E5DA7F-C0C3-45BB-854D-19992A783C2E}" presName="BalanceSpacing1" presStyleCnt="0"/>
      <dgm:spPr/>
    </dgm:pt>
    <dgm:pt modelId="{02AF6C8D-3B62-4E3A-94CC-8A354CB1EA47}" type="pres">
      <dgm:prSet presAssocID="{C3B5898B-6262-4923-809C-B1C2E6E5465A}" presName="Accent1Text" presStyleLbl="node1" presStyleIdx="3" presStyleCnt="6" custScaleX="100365" custScaleY="85838" custLinFactNeighborX="-20444" custLinFactNeighborY="-1799"/>
      <dgm:spPr/>
    </dgm:pt>
    <dgm:pt modelId="{EBA30FB2-3ED8-4486-8697-92EBF109DD7A}" type="pres">
      <dgm:prSet presAssocID="{C3B5898B-6262-4923-809C-B1C2E6E5465A}" presName="spaceBetweenRectangles" presStyleCnt="0"/>
      <dgm:spPr/>
    </dgm:pt>
    <dgm:pt modelId="{C54E2E78-1A0B-4B2F-B706-80FF8995838E}" type="pres">
      <dgm:prSet presAssocID="{38A5B818-C250-4EE8-96A3-3BF4CB692573}" presName="composite" presStyleCnt="0"/>
      <dgm:spPr/>
    </dgm:pt>
    <dgm:pt modelId="{00B4A57B-278B-4E05-A51F-D71B4F321F8C}" type="pres">
      <dgm:prSet presAssocID="{38A5B818-C250-4EE8-96A3-3BF4CB692573}" presName="Parent1" presStyleLbl="node1" presStyleIdx="4" presStyleCnt="6" custScaleX="136577" custScaleY="109851" custLinFactNeighborX="9788" custLinFactNeighborY="-5164">
        <dgm:presLayoutVars>
          <dgm:chMax val="1"/>
          <dgm:chPref val="1"/>
          <dgm:bulletEnabled val="1"/>
        </dgm:presLayoutVars>
      </dgm:prSet>
      <dgm:spPr/>
    </dgm:pt>
    <dgm:pt modelId="{8476FE21-4B2E-4E23-A441-FA456B0A569E}" type="pres">
      <dgm:prSet presAssocID="{38A5B818-C250-4EE8-96A3-3BF4CB692573}" presName="Childtext1" presStyleLbl="revTx" presStyleIdx="2" presStyleCnt="3" custScaleX="147190" custLinFactNeighborX="61321" custLinFactNeighborY="-10511">
        <dgm:presLayoutVars>
          <dgm:chMax val="0"/>
          <dgm:chPref val="0"/>
          <dgm:bulletEnabled val="1"/>
        </dgm:presLayoutVars>
      </dgm:prSet>
      <dgm:spPr/>
    </dgm:pt>
    <dgm:pt modelId="{77D08FED-46A0-4E4C-98DA-6A92DCE466E8}" type="pres">
      <dgm:prSet presAssocID="{38A5B818-C250-4EE8-96A3-3BF4CB692573}" presName="BalanceSpacing" presStyleCnt="0"/>
      <dgm:spPr/>
    </dgm:pt>
    <dgm:pt modelId="{B18767BA-C857-4615-97F3-AD541D7083FD}" type="pres">
      <dgm:prSet presAssocID="{38A5B818-C250-4EE8-96A3-3BF4CB692573}" presName="BalanceSpacing1" presStyleCnt="0"/>
      <dgm:spPr/>
    </dgm:pt>
    <dgm:pt modelId="{2728A6C4-5D3E-4451-833A-2F0E336C55ED}" type="pres">
      <dgm:prSet presAssocID="{610B0BE7-90A5-4F44-8E4C-537EA42A0953}" presName="Accent1Text" presStyleLbl="node1" presStyleIdx="5" presStyleCnt="6" custLinFactNeighborX="-10703" custLinFactNeighborY="-4146"/>
      <dgm:spPr/>
    </dgm:pt>
  </dgm:ptLst>
  <dgm:cxnLst>
    <dgm:cxn modelId="{93CC340A-A470-4340-B386-546B4A56948B}" srcId="{CC0B5536-A060-4A90-8303-044BF01DFCEA}" destId="{0869F297-2FC5-426B-B231-A9F075E6BE39}" srcOrd="0" destOrd="0" parTransId="{3824763B-CF50-4F01-B9DF-4D95052E8B2C}" sibTransId="{D83C2CA4-1DB5-4A9F-8AF2-44D38A5E800D}"/>
    <dgm:cxn modelId="{E317DE18-F90F-45AA-9DAD-23DBAEE10A10}" type="presOf" srcId="{C3B5898B-6262-4923-809C-B1C2E6E5465A}" destId="{02AF6C8D-3B62-4E3A-94CC-8A354CB1EA47}" srcOrd="0" destOrd="0" presId="urn:microsoft.com/office/officeart/2008/layout/AlternatingHexagons"/>
    <dgm:cxn modelId="{102BAA1B-9B16-4CAD-9189-091E08E4DB38}" type="presOf" srcId="{CA6A5A0C-9D32-47B3-A88E-1227E42D6941}" destId="{735AF0D3-996A-4849-BC62-5C1F8779DFE2}" srcOrd="0" destOrd="0" presId="urn:microsoft.com/office/officeart/2008/layout/AlternatingHexagons"/>
    <dgm:cxn modelId="{63EE4329-DD7E-4553-9760-D946FFDC6CFC}" srcId="{97E5DA7F-C0C3-45BB-854D-19992A783C2E}" destId="{CA6A5A0C-9D32-47B3-A88E-1227E42D6941}" srcOrd="0" destOrd="0" parTransId="{1C6D71AB-07B5-47F2-9630-E3361B49638B}" sibTransId="{F3116FBF-F9C6-4FD5-AB48-C50183758093}"/>
    <dgm:cxn modelId="{B8F9683A-D608-42DA-8828-65DF4822DC8F}" type="presOf" srcId="{0869F297-2FC5-426B-B231-A9F075E6BE39}" destId="{684D29CC-667F-4FC6-BC3A-A055C0DF3867}" srcOrd="0" destOrd="0" presId="urn:microsoft.com/office/officeart/2008/layout/AlternatingHexagons"/>
    <dgm:cxn modelId="{1CC0FA6C-A072-4027-AC68-02ABF6C28524}" srcId="{5576A969-B1D1-4C91-8B54-B9C8B030ABAA}" destId="{38A5B818-C250-4EE8-96A3-3BF4CB692573}" srcOrd="2" destOrd="0" parTransId="{DFBB17B7-A1AB-4D62-8927-F38586CDF446}" sibTransId="{610B0BE7-90A5-4F44-8E4C-537EA42A0953}"/>
    <dgm:cxn modelId="{1D29CF59-11F1-4C3D-8480-457D4CBCA119}" srcId="{5576A969-B1D1-4C91-8B54-B9C8B030ABAA}" destId="{97E5DA7F-C0C3-45BB-854D-19992A783C2E}" srcOrd="1" destOrd="0" parTransId="{7793ACE9-75FF-4A76-9D76-D03ACF374A4A}" sibTransId="{C3B5898B-6262-4923-809C-B1C2E6E5465A}"/>
    <dgm:cxn modelId="{CB117C5A-E457-4460-8E7A-96E0A4AB7AFF}" srcId="{38A5B818-C250-4EE8-96A3-3BF4CB692573}" destId="{0800FF26-FAAF-40F4-BDBD-F3A0E9D40E94}" srcOrd="0" destOrd="0" parTransId="{1F2B982E-F408-4242-BEA3-066C9DD51106}" sibTransId="{202C0BDA-DAD8-40DA-8B2F-ED7EEA97D506}"/>
    <dgm:cxn modelId="{ECBF5E7C-0784-400F-99A7-E90FE26069E9}" srcId="{5576A969-B1D1-4C91-8B54-B9C8B030ABAA}" destId="{CC0B5536-A060-4A90-8303-044BF01DFCEA}" srcOrd="0" destOrd="0" parTransId="{861F9B88-2707-4517-9D6C-0476B59EA7FB}" sibTransId="{B00EA31D-46CC-4895-8A91-0112F3DA1314}"/>
    <dgm:cxn modelId="{809DBF90-A128-4480-A2DB-F282E5BF149F}" type="presOf" srcId="{38A5B818-C250-4EE8-96A3-3BF4CB692573}" destId="{00B4A57B-278B-4E05-A51F-D71B4F321F8C}" srcOrd="0" destOrd="0" presId="urn:microsoft.com/office/officeart/2008/layout/AlternatingHexagons"/>
    <dgm:cxn modelId="{BBAB4BA0-8D71-43FD-B39D-9A2FCA4C44D7}" type="presOf" srcId="{B00EA31D-46CC-4895-8A91-0112F3DA1314}" destId="{88B7686B-BDCA-491F-A9A9-8E0AAC32A922}" srcOrd="0" destOrd="0" presId="urn:microsoft.com/office/officeart/2008/layout/AlternatingHexagons"/>
    <dgm:cxn modelId="{81EF42C5-0E37-4B46-B543-9E01C556B981}" type="presOf" srcId="{CC0B5536-A060-4A90-8303-044BF01DFCEA}" destId="{DD62BFA2-4DCD-4E75-949C-14749BCB8AB1}" srcOrd="0" destOrd="0" presId="urn:microsoft.com/office/officeart/2008/layout/AlternatingHexagons"/>
    <dgm:cxn modelId="{F837FFCC-E354-4ABC-8E3B-4949BB6599D8}" type="presOf" srcId="{0800FF26-FAAF-40F4-BDBD-F3A0E9D40E94}" destId="{8476FE21-4B2E-4E23-A441-FA456B0A569E}" srcOrd="0" destOrd="0" presId="urn:microsoft.com/office/officeart/2008/layout/AlternatingHexagons"/>
    <dgm:cxn modelId="{ADA48DD0-4993-4AB4-93A2-DA6BCCE2FCB0}" type="presOf" srcId="{97E5DA7F-C0C3-45BB-854D-19992A783C2E}" destId="{C899B98C-2A0D-4DCF-97F1-1DB4DFF7344E}" srcOrd="0" destOrd="0" presId="urn:microsoft.com/office/officeart/2008/layout/AlternatingHexagons"/>
    <dgm:cxn modelId="{616646DC-9D7F-4234-B452-C9C269CA4B84}" type="presOf" srcId="{5576A969-B1D1-4C91-8B54-B9C8B030ABAA}" destId="{4DADAF39-D68A-4810-8712-E5B2F2915382}" srcOrd="0" destOrd="0" presId="urn:microsoft.com/office/officeart/2008/layout/AlternatingHexagons"/>
    <dgm:cxn modelId="{F9FE9FEB-CE87-463D-92D3-81397319D72F}" type="presOf" srcId="{610B0BE7-90A5-4F44-8E4C-537EA42A0953}" destId="{2728A6C4-5D3E-4451-833A-2F0E336C55ED}" srcOrd="0" destOrd="0" presId="urn:microsoft.com/office/officeart/2008/layout/AlternatingHexagons"/>
    <dgm:cxn modelId="{6984385E-193F-45A9-96BB-5CA3CBAFDC3B}" type="presParOf" srcId="{4DADAF39-D68A-4810-8712-E5B2F2915382}" destId="{8D67D263-336A-44EA-9DE5-F162AE7C18B2}" srcOrd="0" destOrd="0" presId="urn:microsoft.com/office/officeart/2008/layout/AlternatingHexagons"/>
    <dgm:cxn modelId="{5FE1C08C-4385-453F-9296-A17EB3FDAC4C}" type="presParOf" srcId="{8D67D263-336A-44EA-9DE5-F162AE7C18B2}" destId="{DD62BFA2-4DCD-4E75-949C-14749BCB8AB1}" srcOrd="0" destOrd="0" presId="urn:microsoft.com/office/officeart/2008/layout/AlternatingHexagons"/>
    <dgm:cxn modelId="{E35CF2E5-AF5D-4DB4-A32F-BE6C2D65B875}" type="presParOf" srcId="{8D67D263-336A-44EA-9DE5-F162AE7C18B2}" destId="{684D29CC-667F-4FC6-BC3A-A055C0DF3867}" srcOrd="1" destOrd="0" presId="urn:microsoft.com/office/officeart/2008/layout/AlternatingHexagons"/>
    <dgm:cxn modelId="{632953A4-5565-442B-8C71-CD54EBABEBF0}" type="presParOf" srcId="{8D67D263-336A-44EA-9DE5-F162AE7C18B2}" destId="{80288B9C-1E5C-4608-A82B-EEEF867D7ED3}" srcOrd="2" destOrd="0" presId="urn:microsoft.com/office/officeart/2008/layout/AlternatingHexagons"/>
    <dgm:cxn modelId="{28F1FD13-C954-4E23-B61F-FB275D2CDE5C}" type="presParOf" srcId="{8D67D263-336A-44EA-9DE5-F162AE7C18B2}" destId="{9D6685DB-6589-4627-B8FA-80565AFDD3E4}" srcOrd="3" destOrd="0" presId="urn:microsoft.com/office/officeart/2008/layout/AlternatingHexagons"/>
    <dgm:cxn modelId="{6F575DC4-9CF1-466B-AE19-F503016DC035}" type="presParOf" srcId="{8D67D263-336A-44EA-9DE5-F162AE7C18B2}" destId="{88B7686B-BDCA-491F-A9A9-8E0AAC32A922}" srcOrd="4" destOrd="0" presId="urn:microsoft.com/office/officeart/2008/layout/AlternatingHexagons"/>
    <dgm:cxn modelId="{0C12786E-0471-4C54-B832-126D02F90C1B}" type="presParOf" srcId="{4DADAF39-D68A-4810-8712-E5B2F2915382}" destId="{C8099C37-0CC4-4125-9241-1287FD82EA33}" srcOrd="1" destOrd="0" presId="urn:microsoft.com/office/officeart/2008/layout/AlternatingHexagons"/>
    <dgm:cxn modelId="{206D1D7F-BDE4-4F9E-8115-E3BCFF030660}" type="presParOf" srcId="{4DADAF39-D68A-4810-8712-E5B2F2915382}" destId="{37CEDCD4-38A1-4EED-B4F9-EC3D068B1CB0}" srcOrd="2" destOrd="0" presId="urn:microsoft.com/office/officeart/2008/layout/AlternatingHexagons"/>
    <dgm:cxn modelId="{A7F62B49-2023-45FF-92A8-F0AF2E7A04B3}" type="presParOf" srcId="{37CEDCD4-38A1-4EED-B4F9-EC3D068B1CB0}" destId="{C899B98C-2A0D-4DCF-97F1-1DB4DFF7344E}" srcOrd="0" destOrd="0" presId="urn:microsoft.com/office/officeart/2008/layout/AlternatingHexagons"/>
    <dgm:cxn modelId="{B9B3665B-1874-431F-83AE-9AC9293BE696}" type="presParOf" srcId="{37CEDCD4-38A1-4EED-B4F9-EC3D068B1CB0}" destId="{735AF0D3-996A-4849-BC62-5C1F8779DFE2}" srcOrd="1" destOrd="0" presId="urn:microsoft.com/office/officeart/2008/layout/AlternatingHexagons"/>
    <dgm:cxn modelId="{79522CE5-B249-4A07-B8B7-3193A44B8640}" type="presParOf" srcId="{37CEDCD4-38A1-4EED-B4F9-EC3D068B1CB0}" destId="{EB9891F3-22A3-40B0-967A-D92EB47840FD}" srcOrd="2" destOrd="0" presId="urn:microsoft.com/office/officeart/2008/layout/AlternatingHexagons"/>
    <dgm:cxn modelId="{00E5AE8F-967F-48E6-9DC1-C5E0B5511E14}" type="presParOf" srcId="{37CEDCD4-38A1-4EED-B4F9-EC3D068B1CB0}" destId="{E0846FF9-6906-44FD-9AF7-5CDEE195C039}" srcOrd="3" destOrd="0" presId="urn:microsoft.com/office/officeart/2008/layout/AlternatingHexagons"/>
    <dgm:cxn modelId="{E7FF3DE1-9D56-49C9-AE06-2F2D189F1AED}" type="presParOf" srcId="{37CEDCD4-38A1-4EED-B4F9-EC3D068B1CB0}" destId="{02AF6C8D-3B62-4E3A-94CC-8A354CB1EA47}" srcOrd="4" destOrd="0" presId="urn:microsoft.com/office/officeart/2008/layout/AlternatingHexagons"/>
    <dgm:cxn modelId="{1D154D7F-521E-4991-A1A0-8873C2D6F0AF}" type="presParOf" srcId="{4DADAF39-D68A-4810-8712-E5B2F2915382}" destId="{EBA30FB2-3ED8-4486-8697-92EBF109DD7A}" srcOrd="3" destOrd="0" presId="urn:microsoft.com/office/officeart/2008/layout/AlternatingHexagons"/>
    <dgm:cxn modelId="{E4556CA9-EFE8-462C-A9DF-9C8EE0D9D1A1}" type="presParOf" srcId="{4DADAF39-D68A-4810-8712-E5B2F2915382}" destId="{C54E2E78-1A0B-4B2F-B706-80FF8995838E}" srcOrd="4" destOrd="0" presId="urn:microsoft.com/office/officeart/2008/layout/AlternatingHexagons"/>
    <dgm:cxn modelId="{FBDEDF0E-6C90-45BE-89F1-317F1F082719}" type="presParOf" srcId="{C54E2E78-1A0B-4B2F-B706-80FF8995838E}" destId="{00B4A57B-278B-4E05-A51F-D71B4F321F8C}" srcOrd="0" destOrd="0" presId="urn:microsoft.com/office/officeart/2008/layout/AlternatingHexagons"/>
    <dgm:cxn modelId="{CB45DBF1-562E-4A24-A8ED-11EA14319659}" type="presParOf" srcId="{C54E2E78-1A0B-4B2F-B706-80FF8995838E}" destId="{8476FE21-4B2E-4E23-A441-FA456B0A569E}" srcOrd="1" destOrd="0" presId="urn:microsoft.com/office/officeart/2008/layout/AlternatingHexagons"/>
    <dgm:cxn modelId="{077CE7A0-A0D6-42A9-A30C-799569C68D6E}" type="presParOf" srcId="{C54E2E78-1A0B-4B2F-B706-80FF8995838E}" destId="{77D08FED-46A0-4E4C-98DA-6A92DCE466E8}" srcOrd="2" destOrd="0" presId="urn:microsoft.com/office/officeart/2008/layout/AlternatingHexagons"/>
    <dgm:cxn modelId="{9CEB278D-CDBC-4E02-A92F-A462979DCBF8}" type="presParOf" srcId="{C54E2E78-1A0B-4B2F-B706-80FF8995838E}" destId="{B18767BA-C857-4615-97F3-AD541D7083FD}" srcOrd="3" destOrd="0" presId="urn:microsoft.com/office/officeart/2008/layout/AlternatingHexagons"/>
    <dgm:cxn modelId="{C9A65A73-4557-46FA-BE91-EA99C5874050}" type="presParOf" srcId="{C54E2E78-1A0B-4B2F-B706-80FF8995838E}" destId="{2728A6C4-5D3E-4451-833A-2F0E336C55E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10CA0-5911-4F31-854C-FB7D38BEC751}" type="doc">
      <dgm:prSet loTypeId="urn:microsoft.com/office/officeart/2005/8/layout/vList2" loCatId="list" qsTypeId="urn:microsoft.com/office/officeart/2005/8/quickstyle/simple1#16" qsCatId="simple" csTypeId="urn:microsoft.com/office/officeart/2005/8/colors/colorful1#7" csCatId="colorful" phldr="1"/>
      <dgm:spPr/>
      <dgm:t>
        <a:bodyPr/>
        <a:lstStyle/>
        <a:p>
          <a:endParaRPr lang="en-US"/>
        </a:p>
      </dgm:t>
    </dgm:pt>
    <dgm:pt modelId="{5E4F3FE7-7334-4897-AABF-E9844C6BFB51}">
      <dgm:prSet custT="1"/>
      <dgm:spPr/>
      <dgm:t>
        <a:bodyPr/>
        <a:lstStyle/>
        <a:p>
          <a:pPr algn="ctr" rtl="0"/>
          <a:r>
            <a:rPr lang="tr-TR" sz="2800" dirty="0">
              <a:solidFill>
                <a:schemeClr val="tx1"/>
              </a:solidFill>
              <a:latin typeface="Comic Sans MS" panose="030F0702030302020204" pitchFamily="66" charset="0"/>
              <a:ea typeface="Ebrima" panose="02000000000000000000" pitchFamily="2" charset="0"/>
              <a:cs typeface="Ebrima" panose="02000000000000000000" pitchFamily="2" charset="0"/>
            </a:rPr>
            <a:t>1-</a:t>
          </a:r>
          <a:r>
            <a:rPr lang="tr-TR" sz="2800" dirty="0">
              <a:latin typeface="Comic Sans MS" panose="030F0702030302020204" pitchFamily="66" charset="0"/>
              <a:ea typeface="Ebrima" panose="02000000000000000000" pitchFamily="2" charset="0"/>
              <a:cs typeface="Ebrima" panose="02000000000000000000" pitchFamily="2" charset="0"/>
            </a:rPr>
            <a:t> </a:t>
          </a:r>
          <a:r>
            <a:rPr lang="tr-TR" sz="2800" dirty="0">
              <a:solidFill>
                <a:schemeClr val="tx1"/>
              </a:solidFill>
              <a:latin typeface="Comic Sans MS" panose="030F0702030302020204" pitchFamily="66" charset="0"/>
              <a:ea typeface="Ebrima" panose="02000000000000000000" pitchFamily="2" charset="0"/>
              <a:cs typeface="Ebrima" panose="02000000000000000000" pitchFamily="2" charset="0"/>
            </a:rPr>
            <a:t>Mesleğe Bağlılık</a:t>
          </a:r>
          <a:endParaRPr lang="en-US" sz="2800" b="1" dirty="0">
            <a:solidFill>
              <a:schemeClr val="tx1"/>
            </a:solidFill>
            <a:latin typeface="Comic Sans MS" panose="030F0702030302020204" pitchFamily="66" charset="0"/>
          </a:endParaRPr>
        </a:p>
      </dgm:t>
    </dgm:pt>
    <dgm:pt modelId="{4D40E127-BDF6-4A8B-8EC4-4757D30ED273}" type="parTrans" cxnId="{9FE83CCC-6DDE-4BFB-A5A6-F5BDEF05C654}">
      <dgm:prSet/>
      <dgm:spPr/>
      <dgm:t>
        <a:bodyPr/>
        <a:lstStyle/>
        <a:p>
          <a:pPr algn="ctr"/>
          <a:endParaRPr lang="en-US" sz="2400" b="1">
            <a:solidFill>
              <a:schemeClr val="tx1"/>
            </a:solidFill>
          </a:endParaRPr>
        </a:p>
      </dgm:t>
    </dgm:pt>
    <dgm:pt modelId="{29958339-C07B-4496-B023-0CADAB2BA5D1}" type="sibTrans" cxnId="{9FE83CCC-6DDE-4BFB-A5A6-F5BDEF05C654}">
      <dgm:prSet/>
      <dgm:spPr/>
      <dgm:t>
        <a:bodyPr/>
        <a:lstStyle/>
        <a:p>
          <a:pPr algn="ctr"/>
          <a:endParaRPr lang="en-US" sz="2400" b="1">
            <a:solidFill>
              <a:schemeClr val="tx1"/>
            </a:solidFill>
          </a:endParaRPr>
        </a:p>
      </dgm:t>
    </dgm:pt>
    <dgm:pt modelId="{C8946F0C-BDC7-4BF0-A095-5D5D9ADC2713}">
      <dgm:prSet custT="1"/>
      <dgm:spPr/>
      <dgm:t>
        <a:bodyPr/>
        <a:lstStyle/>
        <a:p>
          <a:pPr algn="ctr" rtl="0"/>
          <a:r>
            <a:rPr lang="tr-TR" sz="2800" dirty="0">
              <a:solidFill>
                <a:schemeClr val="tx1"/>
              </a:solidFill>
              <a:latin typeface="Comic Sans MS" panose="030F0702030302020204" pitchFamily="66" charset="0"/>
              <a:ea typeface="Ebrima" panose="02000000000000000000" pitchFamily="2" charset="0"/>
              <a:cs typeface="Ebrima" panose="02000000000000000000" pitchFamily="2" charset="0"/>
            </a:rPr>
            <a:t>2- Yasallık</a:t>
          </a:r>
          <a:endParaRPr lang="en-US" sz="2800" b="1" dirty="0">
            <a:solidFill>
              <a:schemeClr val="tx1"/>
            </a:solidFill>
            <a:latin typeface="Comic Sans MS" panose="030F0702030302020204" pitchFamily="66" charset="0"/>
          </a:endParaRPr>
        </a:p>
      </dgm:t>
    </dgm:pt>
    <dgm:pt modelId="{EDD5C654-42F7-4052-A7BC-794EC0441AE4}" type="parTrans" cxnId="{53164970-35CA-4077-97C5-622EECFB8447}">
      <dgm:prSet/>
      <dgm:spPr/>
      <dgm:t>
        <a:bodyPr/>
        <a:lstStyle/>
        <a:p>
          <a:pPr algn="ctr"/>
          <a:endParaRPr lang="en-US" sz="2400" b="1">
            <a:solidFill>
              <a:schemeClr val="tx1"/>
            </a:solidFill>
          </a:endParaRPr>
        </a:p>
      </dgm:t>
    </dgm:pt>
    <dgm:pt modelId="{45720C78-710B-46CB-BF6C-745D7351C98E}" type="sibTrans" cxnId="{53164970-35CA-4077-97C5-622EECFB8447}">
      <dgm:prSet/>
      <dgm:spPr/>
      <dgm:t>
        <a:bodyPr/>
        <a:lstStyle/>
        <a:p>
          <a:pPr algn="ctr"/>
          <a:endParaRPr lang="en-US" sz="2400" b="1">
            <a:solidFill>
              <a:schemeClr val="tx1"/>
            </a:solidFill>
          </a:endParaRPr>
        </a:p>
      </dgm:t>
    </dgm:pt>
    <dgm:pt modelId="{187F34C5-E6C2-423B-8B86-5A2E0578621F}">
      <dgm:prSet custT="1"/>
      <dgm:spPr/>
      <dgm:t>
        <a:bodyPr/>
        <a:lstStyle/>
        <a:p>
          <a:pPr algn="ctr" rtl="0"/>
          <a:r>
            <a:rPr lang="tr-TR" sz="2800" dirty="0">
              <a:solidFill>
                <a:schemeClr val="tx1"/>
              </a:solidFill>
              <a:latin typeface="Comic Sans MS" panose="030F0702030302020204" pitchFamily="66" charset="0"/>
              <a:ea typeface="Ebrima" panose="02000000000000000000" pitchFamily="2" charset="0"/>
              <a:cs typeface="Ebrima" panose="02000000000000000000" pitchFamily="2" charset="0"/>
            </a:rPr>
            <a:t>3- Doğruluk</a:t>
          </a:r>
          <a:endParaRPr lang="en-US" sz="2800" b="1" dirty="0">
            <a:solidFill>
              <a:schemeClr val="tx1"/>
            </a:solidFill>
            <a:latin typeface="Comic Sans MS" panose="030F0702030302020204" pitchFamily="66" charset="0"/>
          </a:endParaRPr>
        </a:p>
      </dgm:t>
    </dgm:pt>
    <dgm:pt modelId="{41F230BD-D3B7-4CD3-B80A-C8D54AC4136D}" type="parTrans" cxnId="{4011D68B-285D-4CEE-8D85-3AB22FDB2F15}">
      <dgm:prSet/>
      <dgm:spPr/>
      <dgm:t>
        <a:bodyPr/>
        <a:lstStyle/>
        <a:p>
          <a:pPr algn="ctr"/>
          <a:endParaRPr lang="en-US" sz="2400" b="1">
            <a:solidFill>
              <a:schemeClr val="tx1"/>
            </a:solidFill>
          </a:endParaRPr>
        </a:p>
      </dgm:t>
    </dgm:pt>
    <dgm:pt modelId="{848A2E91-93F7-47F4-A842-BE53ED035AFE}" type="sibTrans" cxnId="{4011D68B-285D-4CEE-8D85-3AB22FDB2F15}">
      <dgm:prSet/>
      <dgm:spPr/>
      <dgm:t>
        <a:bodyPr/>
        <a:lstStyle/>
        <a:p>
          <a:pPr algn="ctr"/>
          <a:endParaRPr lang="en-US" sz="2400" b="1">
            <a:solidFill>
              <a:schemeClr val="tx1"/>
            </a:solidFill>
          </a:endParaRPr>
        </a:p>
      </dgm:t>
    </dgm:pt>
    <dgm:pt modelId="{92079527-BD79-4AE2-A181-F19797FCC95D}">
      <dgm:prSet custT="1"/>
      <dgm:spPr/>
      <dgm:t>
        <a:bodyPr/>
        <a:lstStyle/>
        <a:p>
          <a:pPr algn="ctr" rtl="0"/>
          <a:r>
            <a:rPr lang="tr-TR" sz="2800" dirty="0">
              <a:solidFill>
                <a:schemeClr val="tx1"/>
              </a:solidFill>
              <a:latin typeface="Comic Sans MS" panose="030F0702030302020204" pitchFamily="66" charset="0"/>
              <a:ea typeface="Ebrima" panose="02000000000000000000" pitchFamily="2" charset="0"/>
              <a:cs typeface="Ebrima" panose="02000000000000000000" pitchFamily="2" charset="0"/>
            </a:rPr>
            <a:t>4- Yeterlilik</a:t>
          </a:r>
          <a:endParaRPr lang="en-US" sz="2800" b="1" dirty="0">
            <a:solidFill>
              <a:schemeClr val="tx1"/>
            </a:solidFill>
            <a:latin typeface="Comic Sans MS" panose="030F0702030302020204" pitchFamily="66" charset="0"/>
          </a:endParaRPr>
        </a:p>
      </dgm:t>
    </dgm:pt>
    <dgm:pt modelId="{BA8DD23F-2857-4919-8E43-60CF35A00A52}" type="parTrans" cxnId="{36159378-E33E-4CFE-809C-61B3D0F81778}">
      <dgm:prSet/>
      <dgm:spPr/>
      <dgm:t>
        <a:bodyPr/>
        <a:lstStyle/>
        <a:p>
          <a:pPr algn="ctr"/>
          <a:endParaRPr lang="en-US" sz="2400" b="1">
            <a:solidFill>
              <a:schemeClr val="tx1"/>
            </a:solidFill>
          </a:endParaRPr>
        </a:p>
      </dgm:t>
    </dgm:pt>
    <dgm:pt modelId="{123475A3-9F41-4B1E-8033-E36B157D61F5}" type="sibTrans" cxnId="{36159378-E33E-4CFE-809C-61B3D0F81778}">
      <dgm:prSet/>
      <dgm:spPr/>
      <dgm:t>
        <a:bodyPr/>
        <a:lstStyle/>
        <a:p>
          <a:pPr algn="ctr"/>
          <a:endParaRPr lang="en-US" sz="2400" b="1">
            <a:solidFill>
              <a:schemeClr val="tx1"/>
            </a:solidFill>
          </a:endParaRPr>
        </a:p>
      </dgm:t>
    </dgm:pt>
    <dgm:pt modelId="{4F482D30-0E89-49F2-8EAA-B2C7ED076DE9}">
      <dgm:prSet custT="1"/>
      <dgm:spPr/>
      <dgm:t>
        <a:bodyPr/>
        <a:lstStyle/>
        <a:p>
          <a:pPr algn="ctr"/>
          <a:r>
            <a:rPr lang="tr-TR" sz="2800" dirty="0">
              <a:solidFill>
                <a:schemeClr val="tx1"/>
              </a:solidFill>
              <a:latin typeface="Comic Sans MS" panose="030F0702030302020204" pitchFamily="66" charset="0"/>
              <a:ea typeface="Ebrima" panose="02000000000000000000" pitchFamily="2" charset="0"/>
              <a:cs typeface="Ebrima" panose="02000000000000000000" pitchFamily="2" charset="0"/>
            </a:rPr>
            <a:t>5- Güvenilirlik</a:t>
          </a:r>
          <a:r>
            <a:rPr lang="tr-TR" sz="2800" b="1" dirty="0"/>
            <a:t> </a:t>
          </a:r>
          <a:endParaRPr lang="en-US" sz="2800" b="1" dirty="0">
            <a:solidFill>
              <a:schemeClr val="tx1"/>
            </a:solidFill>
          </a:endParaRPr>
        </a:p>
      </dgm:t>
    </dgm:pt>
    <dgm:pt modelId="{3D165F75-951A-4BAC-A8D9-A329B5CA1EC0}" type="parTrans" cxnId="{B80A509E-871C-44A5-90F9-A0F09136DCC7}">
      <dgm:prSet/>
      <dgm:spPr/>
      <dgm:t>
        <a:bodyPr/>
        <a:lstStyle/>
        <a:p>
          <a:pPr algn="ctr"/>
          <a:endParaRPr lang="en-US" sz="2400" b="1">
            <a:solidFill>
              <a:schemeClr val="tx1"/>
            </a:solidFill>
          </a:endParaRPr>
        </a:p>
      </dgm:t>
    </dgm:pt>
    <dgm:pt modelId="{3D3D4AAB-AABE-4A69-AF5C-859C5C54D204}" type="sibTrans" cxnId="{B80A509E-871C-44A5-90F9-A0F09136DCC7}">
      <dgm:prSet/>
      <dgm:spPr/>
      <dgm:t>
        <a:bodyPr/>
        <a:lstStyle/>
        <a:p>
          <a:pPr algn="ctr"/>
          <a:endParaRPr lang="en-US" sz="2400" b="1">
            <a:solidFill>
              <a:schemeClr val="tx1"/>
            </a:solidFill>
          </a:endParaRPr>
        </a:p>
      </dgm:t>
    </dgm:pt>
    <dgm:pt modelId="{941FBD56-946E-4643-A711-9534B5EF6CB1}" type="pres">
      <dgm:prSet presAssocID="{63A10CA0-5911-4F31-854C-FB7D38BEC751}" presName="linear" presStyleCnt="0">
        <dgm:presLayoutVars>
          <dgm:animLvl val="lvl"/>
          <dgm:resizeHandles val="exact"/>
        </dgm:presLayoutVars>
      </dgm:prSet>
      <dgm:spPr/>
    </dgm:pt>
    <dgm:pt modelId="{96C13688-42B6-442D-A5B7-4B1321CD7210}" type="pres">
      <dgm:prSet presAssocID="{5E4F3FE7-7334-4897-AABF-E9844C6BFB51}" presName="parentText" presStyleLbl="node1" presStyleIdx="0" presStyleCnt="5">
        <dgm:presLayoutVars>
          <dgm:chMax val="0"/>
          <dgm:bulletEnabled val="1"/>
        </dgm:presLayoutVars>
      </dgm:prSet>
      <dgm:spPr/>
    </dgm:pt>
    <dgm:pt modelId="{FC2D4D9A-4E44-4AC7-98A0-A49314ACB568}" type="pres">
      <dgm:prSet presAssocID="{29958339-C07B-4496-B023-0CADAB2BA5D1}" presName="spacer" presStyleCnt="0"/>
      <dgm:spPr/>
    </dgm:pt>
    <dgm:pt modelId="{314035CA-AC19-439F-829F-1C15EF01F3D2}" type="pres">
      <dgm:prSet presAssocID="{C8946F0C-BDC7-4BF0-A095-5D5D9ADC2713}" presName="parentText" presStyleLbl="node1" presStyleIdx="1" presStyleCnt="5">
        <dgm:presLayoutVars>
          <dgm:chMax val="0"/>
          <dgm:bulletEnabled val="1"/>
        </dgm:presLayoutVars>
      </dgm:prSet>
      <dgm:spPr/>
    </dgm:pt>
    <dgm:pt modelId="{F278AD43-4A61-4718-A969-5C410C04529D}" type="pres">
      <dgm:prSet presAssocID="{45720C78-710B-46CB-BF6C-745D7351C98E}" presName="spacer" presStyleCnt="0"/>
      <dgm:spPr/>
    </dgm:pt>
    <dgm:pt modelId="{DE00B0C9-3B4F-4516-A7C5-F3EB1E33F3C7}" type="pres">
      <dgm:prSet presAssocID="{187F34C5-E6C2-423B-8B86-5A2E0578621F}" presName="parentText" presStyleLbl="node1" presStyleIdx="2" presStyleCnt="5">
        <dgm:presLayoutVars>
          <dgm:chMax val="0"/>
          <dgm:bulletEnabled val="1"/>
        </dgm:presLayoutVars>
      </dgm:prSet>
      <dgm:spPr/>
    </dgm:pt>
    <dgm:pt modelId="{F00AC5D2-8D87-4445-AC17-CAE1717469E8}" type="pres">
      <dgm:prSet presAssocID="{848A2E91-93F7-47F4-A842-BE53ED035AFE}" presName="spacer" presStyleCnt="0"/>
      <dgm:spPr/>
    </dgm:pt>
    <dgm:pt modelId="{1CBC9DB6-1360-4946-A8DB-8D03DEF7CAFE}" type="pres">
      <dgm:prSet presAssocID="{92079527-BD79-4AE2-A181-F19797FCC95D}" presName="parentText" presStyleLbl="node1" presStyleIdx="3" presStyleCnt="5">
        <dgm:presLayoutVars>
          <dgm:chMax val="0"/>
          <dgm:bulletEnabled val="1"/>
        </dgm:presLayoutVars>
      </dgm:prSet>
      <dgm:spPr/>
    </dgm:pt>
    <dgm:pt modelId="{5822446B-DD36-49A0-83E7-FF53A2155F78}" type="pres">
      <dgm:prSet presAssocID="{123475A3-9F41-4B1E-8033-E36B157D61F5}" presName="spacer" presStyleCnt="0"/>
      <dgm:spPr/>
    </dgm:pt>
    <dgm:pt modelId="{96E5E097-E956-4CCF-A7A5-0D8B9A2FA82D}" type="pres">
      <dgm:prSet presAssocID="{4F482D30-0E89-49F2-8EAA-B2C7ED076DE9}" presName="parentText" presStyleLbl="node1" presStyleIdx="4" presStyleCnt="5">
        <dgm:presLayoutVars>
          <dgm:chMax val="0"/>
          <dgm:bulletEnabled val="1"/>
        </dgm:presLayoutVars>
      </dgm:prSet>
      <dgm:spPr/>
    </dgm:pt>
  </dgm:ptLst>
  <dgm:cxnLst>
    <dgm:cxn modelId="{5932E913-33BE-40C7-A55F-5CB3B587D760}" type="presOf" srcId="{C8946F0C-BDC7-4BF0-A095-5D5D9ADC2713}" destId="{314035CA-AC19-439F-829F-1C15EF01F3D2}" srcOrd="0" destOrd="0" presId="urn:microsoft.com/office/officeart/2005/8/layout/vList2"/>
    <dgm:cxn modelId="{55FF253F-D9EA-475C-A232-26D62C5049B6}" type="presOf" srcId="{4F482D30-0E89-49F2-8EAA-B2C7ED076DE9}" destId="{96E5E097-E956-4CCF-A7A5-0D8B9A2FA82D}" srcOrd="0" destOrd="0" presId="urn:microsoft.com/office/officeart/2005/8/layout/vList2"/>
    <dgm:cxn modelId="{7A5DF26F-ACEA-442E-8DE2-85A382778731}" type="presOf" srcId="{5E4F3FE7-7334-4897-AABF-E9844C6BFB51}" destId="{96C13688-42B6-442D-A5B7-4B1321CD7210}" srcOrd="0" destOrd="0" presId="urn:microsoft.com/office/officeart/2005/8/layout/vList2"/>
    <dgm:cxn modelId="{53164970-35CA-4077-97C5-622EECFB8447}" srcId="{63A10CA0-5911-4F31-854C-FB7D38BEC751}" destId="{C8946F0C-BDC7-4BF0-A095-5D5D9ADC2713}" srcOrd="1" destOrd="0" parTransId="{EDD5C654-42F7-4052-A7BC-794EC0441AE4}" sibTransId="{45720C78-710B-46CB-BF6C-745D7351C98E}"/>
    <dgm:cxn modelId="{1A95F550-964F-4190-9BC7-A7162E2B7E17}" type="presOf" srcId="{92079527-BD79-4AE2-A181-F19797FCC95D}" destId="{1CBC9DB6-1360-4946-A8DB-8D03DEF7CAFE}" srcOrd="0" destOrd="0" presId="urn:microsoft.com/office/officeart/2005/8/layout/vList2"/>
    <dgm:cxn modelId="{36159378-E33E-4CFE-809C-61B3D0F81778}" srcId="{63A10CA0-5911-4F31-854C-FB7D38BEC751}" destId="{92079527-BD79-4AE2-A181-F19797FCC95D}" srcOrd="3" destOrd="0" parTransId="{BA8DD23F-2857-4919-8E43-60CF35A00A52}" sibTransId="{123475A3-9F41-4B1E-8033-E36B157D61F5}"/>
    <dgm:cxn modelId="{4011D68B-285D-4CEE-8D85-3AB22FDB2F15}" srcId="{63A10CA0-5911-4F31-854C-FB7D38BEC751}" destId="{187F34C5-E6C2-423B-8B86-5A2E0578621F}" srcOrd="2" destOrd="0" parTransId="{41F230BD-D3B7-4CD3-B80A-C8D54AC4136D}" sibTransId="{848A2E91-93F7-47F4-A842-BE53ED035AFE}"/>
    <dgm:cxn modelId="{B80A509E-871C-44A5-90F9-A0F09136DCC7}" srcId="{63A10CA0-5911-4F31-854C-FB7D38BEC751}" destId="{4F482D30-0E89-49F2-8EAA-B2C7ED076DE9}" srcOrd="4" destOrd="0" parTransId="{3D165F75-951A-4BAC-A8D9-A329B5CA1EC0}" sibTransId="{3D3D4AAB-AABE-4A69-AF5C-859C5C54D204}"/>
    <dgm:cxn modelId="{BDB1F6A7-3371-4F80-9503-7A77960EE5F0}" type="presOf" srcId="{187F34C5-E6C2-423B-8B86-5A2E0578621F}" destId="{DE00B0C9-3B4F-4516-A7C5-F3EB1E33F3C7}" srcOrd="0" destOrd="0" presId="urn:microsoft.com/office/officeart/2005/8/layout/vList2"/>
    <dgm:cxn modelId="{C3A1D9B0-E7D4-48AA-A8FD-72288D592A02}" type="presOf" srcId="{63A10CA0-5911-4F31-854C-FB7D38BEC751}" destId="{941FBD56-946E-4643-A711-9534B5EF6CB1}" srcOrd="0" destOrd="0" presId="urn:microsoft.com/office/officeart/2005/8/layout/vList2"/>
    <dgm:cxn modelId="{9FE83CCC-6DDE-4BFB-A5A6-F5BDEF05C654}" srcId="{63A10CA0-5911-4F31-854C-FB7D38BEC751}" destId="{5E4F3FE7-7334-4897-AABF-E9844C6BFB51}" srcOrd="0" destOrd="0" parTransId="{4D40E127-BDF6-4A8B-8EC4-4757D30ED273}" sibTransId="{29958339-C07B-4496-B023-0CADAB2BA5D1}"/>
    <dgm:cxn modelId="{8C63D678-2F86-4AE9-8D67-ACBA875EB488}" type="presParOf" srcId="{941FBD56-946E-4643-A711-9534B5EF6CB1}" destId="{96C13688-42B6-442D-A5B7-4B1321CD7210}" srcOrd="0" destOrd="0" presId="urn:microsoft.com/office/officeart/2005/8/layout/vList2"/>
    <dgm:cxn modelId="{1144F694-27F1-4E9D-94D8-D196ECC4D7B4}" type="presParOf" srcId="{941FBD56-946E-4643-A711-9534B5EF6CB1}" destId="{FC2D4D9A-4E44-4AC7-98A0-A49314ACB568}" srcOrd="1" destOrd="0" presId="urn:microsoft.com/office/officeart/2005/8/layout/vList2"/>
    <dgm:cxn modelId="{7BA52620-44E7-4950-9CB6-5960B2BE5CEE}" type="presParOf" srcId="{941FBD56-946E-4643-A711-9534B5EF6CB1}" destId="{314035CA-AC19-439F-829F-1C15EF01F3D2}" srcOrd="2" destOrd="0" presId="urn:microsoft.com/office/officeart/2005/8/layout/vList2"/>
    <dgm:cxn modelId="{FC466666-F593-40E6-896D-FCA68F9CE960}" type="presParOf" srcId="{941FBD56-946E-4643-A711-9534B5EF6CB1}" destId="{F278AD43-4A61-4718-A969-5C410C04529D}" srcOrd="3" destOrd="0" presId="urn:microsoft.com/office/officeart/2005/8/layout/vList2"/>
    <dgm:cxn modelId="{46539819-6F19-4CA7-8BB2-C3B132039AC9}" type="presParOf" srcId="{941FBD56-946E-4643-A711-9534B5EF6CB1}" destId="{DE00B0C9-3B4F-4516-A7C5-F3EB1E33F3C7}" srcOrd="4" destOrd="0" presId="urn:microsoft.com/office/officeart/2005/8/layout/vList2"/>
    <dgm:cxn modelId="{38BEF66C-08E1-4F99-9DD4-6F93EB880789}" type="presParOf" srcId="{941FBD56-946E-4643-A711-9534B5EF6CB1}" destId="{F00AC5D2-8D87-4445-AC17-CAE1717469E8}" srcOrd="5" destOrd="0" presId="urn:microsoft.com/office/officeart/2005/8/layout/vList2"/>
    <dgm:cxn modelId="{93595367-20F0-4B4B-9A56-DF187378DB58}" type="presParOf" srcId="{941FBD56-946E-4643-A711-9534B5EF6CB1}" destId="{1CBC9DB6-1360-4946-A8DB-8D03DEF7CAFE}" srcOrd="6" destOrd="0" presId="urn:microsoft.com/office/officeart/2005/8/layout/vList2"/>
    <dgm:cxn modelId="{BB9E6EC9-30AB-465D-A965-02C58510BA98}" type="presParOf" srcId="{941FBD56-946E-4643-A711-9534B5EF6CB1}" destId="{5822446B-DD36-49A0-83E7-FF53A2155F78}" srcOrd="7" destOrd="0" presId="urn:microsoft.com/office/officeart/2005/8/layout/vList2"/>
    <dgm:cxn modelId="{253AFCCE-0398-4C15-981C-1305C50B9D8F}" type="presParOf" srcId="{941FBD56-946E-4643-A711-9534B5EF6CB1}" destId="{96E5E097-E956-4CCF-A7A5-0D8B9A2FA82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7445B2-46DD-4AD9-9FC5-2384D648AF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9BA117EC-7A6A-41E5-BC24-9EEEAA8CEBBA}">
      <dgm:prSet phldrT="[Metin]" custT="1"/>
      <dgm:spPr/>
      <dgm:t>
        <a:bodyPr/>
        <a:lstStyle/>
        <a:p>
          <a:r>
            <a:rPr lang="tr-TR" sz="3200" b="0" dirty="0">
              <a:solidFill>
                <a:schemeClr val="tx1"/>
              </a:solidFill>
              <a:latin typeface="Comic Sans MS" panose="030F0702030302020204" pitchFamily="66" charset="0"/>
            </a:rPr>
            <a:t>Akademik Özgürlük </a:t>
          </a:r>
        </a:p>
      </dgm:t>
    </dgm:pt>
    <dgm:pt modelId="{2234B50A-FA67-48F1-85AF-7F2FDBB78ED7}" type="parTrans" cxnId="{BC6F6E49-D465-4AB3-AC61-72230A333D22}">
      <dgm:prSet/>
      <dgm:spPr/>
      <dgm:t>
        <a:bodyPr/>
        <a:lstStyle/>
        <a:p>
          <a:endParaRPr lang="tr-TR"/>
        </a:p>
      </dgm:t>
    </dgm:pt>
    <dgm:pt modelId="{264A0B3B-B05C-4690-B856-0937B193A6A8}" type="sibTrans" cxnId="{BC6F6E49-D465-4AB3-AC61-72230A333D22}">
      <dgm:prSet/>
      <dgm:spPr/>
      <dgm:t>
        <a:bodyPr/>
        <a:lstStyle/>
        <a:p>
          <a:endParaRPr lang="tr-TR"/>
        </a:p>
      </dgm:t>
    </dgm:pt>
    <dgm:pt modelId="{7B73632B-DE28-428C-9AB5-41983B416CA8}">
      <dgm:prSet phldrT="[Metin]" custT="1"/>
      <dgm:spPr/>
      <dgm:t>
        <a:bodyPr/>
        <a:lstStyle/>
        <a:p>
          <a:r>
            <a:rPr lang="tr-TR" sz="3200" b="0" dirty="0">
              <a:solidFill>
                <a:schemeClr val="tx1"/>
              </a:solidFill>
              <a:latin typeface="Comic Sans MS" panose="030F0702030302020204" pitchFamily="66" charset="0"/>
            </a:rPr>
            <a:t>Akademik Özerklik </a:t>
          </a:r>
        </a:p>
      </dgm:t>
    </dgm:pt>
    <dgm:pt modelId="{830F755B-AA55-4BF7-B291-1CD4252C7A7E}" type="parTrans" cxnId="{A075F584-5CFB-4B95-9847-FDF8BCD900D3}">
      <dgm:prSet/>
      <dgm:spPr/>
      <dgm:t>
        <a:bodyPr/>
        <a:lstStyle/>
        <a:p>
          <a:endParaRPr lang="tr-TR"/>
        </a:p>
      </dgm:t>
    </dgm:pt>
    <dgm:pt modelId="{71702453-6C9D-4A25-9197-6EEF20FE7A2F}" type="sibTrans" cxnId="{A075F584-5CFB-4B95-9847-FDF8BCD900D3}">
      <dgm:prSet/>
      <dgm:spPr/>
      <dgm:t>
        <a:bodyPr/>
        <a:lstStyle/>
        <a:p>
          <a:endParaRPr lang="tr-TR"/>
        </a:p>
      </dgm:t>
    </dgm:pt>
    <dgm:pt modelId="{1DB7DAB3-EA5F-4ED1-988F-0287B0405B55}">
      <dgm:prSet phldrT="[Metin]" custT="1"/>
      <dgm:spPr/>
      <dgm:t>
        <a:bodyPr/>
        <a:lstStyle/>
        <a:p>
          <a:r>
            <a:rPr lang="tr-TR" sz="3200" b="0" dirty="0">
              <a:solidFill>
                <a:schemeClr val="tx1"/>
              </a:solidFill>
              <a:latin typeface="Comic Sans MS" panose="030F0702030302020204" pitchFamily="66" charset="0"/>
            </a:rPr>
            <a:t>Akademik Liyakat</a:t>
          </a:r>
        </a:p>
      </dgm:t>
    </dgm:pt>
    <dgm:pt modelId="{545D70E0-C42F-4945-BC4B-1C86CADBB6E2}" type="parTrans" cxnId="{A47D5628-115D-41C1-8A94-7D7789600401}">
      <dgm:prSet/>
      <dgm:spPr/>
      <dgm:t>
        <a:bodyPr/>
        <a:lstStyle/>
        <a:p>
          <a:endParaRPr lang="tr-TR"/>
        </a:p>
      </dgm:t>
    </dgm:pt>
    <dgm:pt modelId="{9888C4A3-F86C-47E4-B094-E77370C3F128}" type="sibTrans" cxnId="{A47D5628-115D-41C1-8A94-7D7789600401}">
      <dgm:prSet/>
      <dgm:spPr/>
      <dgm:t>
        <a:bodyPr/>
        <a:lstStyle/>
        <a:p>
          <a:endParaRPr lang="tr-TR"/>
        </a:p>
      </dgm:t>
    </dgm:pt>
    <dgm:pt modelId="{D7BF2545-66AA-4520-BE96-0314C6F100DB}">
      <dgm:prSet phldrT="[Metin]" custT="1"/>
      <dgm:spPr/>
      <dgm:t>
        <a:bodyPr/>
        <a:lstStyle/>
        <a:p>
          <a:r>
            <a:rPr lang="tr-TR" sz="3200" b="0" dirty="0">
              <a:solidFill>
                <a:schemeClr val="tx1"/>
              </a:solidFill>
              <a:latin typeface="Comic Sans MS" panose="030F0702030302020204" pitchFamily="66" charset="0"/>
            </a:rPr>
            <a:t>Akademik Hareketlilik</a:t>
          </a:r>
        </a:p>
      </dgm:t>
    </dgm:pt>
    <dgm:pt modelId="{27272B31-FE1B-469D-A394-DCF2EEA62E78}" type="parTrans" cxnId="{0AE7911F-308B-43BA-9162-CA03A7F944C4}">
      <dgm:prSet/>
      <dgm:spPr/>
      <dgm:t>
        <a:bodyPr/>
        <a:lstStyle/>
        <a:p>
          <a:endParaRPr lang="tr-TR"/>
        </a:p>
      </dgm:t>
    </dgm:pt>
    <dgm:pt modelId="{73DB88F0-9020-43C2-97EC-426B385B1114}" type="sibTrans" cxnId="{0AE7911F-308B-43BA-9162-CA03A7F944C4}">
      <dgm:prSet/>
      <dgm:spPr/>
      <dgm:t>
        <a:bodyPr/>
        <a:lstStyle/>
        <a:p>
          <a:endParaRPr lang="tr-TR"/>
        </a:p>
      </dgm:t>
    </dgm:pt>
    <dgm:pt modelId="{AD3E24D3-140D-4992-92C0-7A6DBD111F9D}">
      <dgm:prSet phldrT="[Metin]" custT="1"/>
      <dgm:spPr/>
      <dgm:t>
        <a:bodyPr/>
        <a:lstStyle/>
        <a:p>
          <a:r>
            <a:rPr lang="tr-TR" sz="3200" b="0" dirty="0">
              <a:solidFill>
                <a:schemeClr val="tx1"/>
              </a:solidFill>
              <a:latin typeface="Comic Sans MS" panose="030F0702030302020204" pitchFamily="66" charset="0"/>
            </a:rPr>
            <a:t>Akademik Etik</a:t>
          </a:r>
        </a:p>
      </dgm:t>
    </dgm:pt>
    <dgm:pt modelId="{D6BA16F1-AADC-4E61-AE7F-00D0353D0163}" type="parTrans" cxnId="{D996D873-5A67-4E29-9909-99762859CF05}">
      <dgm:prSet/>
      <dgm:spPr/>
      <dgm:t>
        <a:bodyPr/>
        <a:lstStyle/>
        <a:p>
          <a:endParaRPr lang="tr-TR"/>
        </a:p>
      </dgm:t>
    </dgm:pt>
    <dgm:pt modelId="{861C8C7E-A9BB-491A-8D36-059FCC51FCFE}" type="sibTrans" cxnId="{D996D873-5A67-4E29-9909-99762859CF05}">
      <dgm:prSet/>
      <dgm:spPr/>
      <dgm:t>
        <a:bodyPr/>
        <a:lstStyle/>
        <a:p>
          <a:endParaRPr lang="tr-TR"/>
        </a:p>
      </dgm:t>
    </dgm:pt>
    <dgm:pt modelId="{AC20A38A-58B1-4151-858F-A63472A091DA}" type="pres">
      <dgm:prSet presAssocID="{BF7445B2-46DD-4AD9-9FC5-2384D648AFF7}" presName="diagram" presStyleCnt="0">
        <dgm:presLayoutVars>
          <dgm:dir/>
          <dgm:resizeHandles val="exact"/>
        </dgm:presLayoutVars>
      </dgm:prSet>
      <dgm:spPr/>
    </dgm:pt>
    <dgm:pt modelId="{3601862D-EDE3-4F04-AA1F-D28FE2755157}" type="pres">
      <dgm:prSet presAssocID="{9BA117EC-7A6A-41E5-BC24-9EEEAA8CEBBA}" presName="node" presStyleLbl="node1" presStyleIdx="0" presStyleCnt="5">
        <dgm:presLayoutVars>
          <dgm:bulletEnabled val="1"/>
        </dgm:presLayoutVars>
      </dgm:prSet>
      <dgm:spPr/>
    </dgm:pt>
    <dgm:pt modelId="{4658AEC4-7EA5-40A9-A48D-9D75BB90EF27}" type="pres">
      <dgm:prSet presAssocID="{264A0B3B-B05C-4690-B856-0937B193A6A8}" presName="sibTrans" presStyleCnt="0"/>
      <dgm:spPr/>
    </dgm:pt>
    <dgm:pt modelId="{482C4A5A-309B-4B7F-AE22-CC6A4A21EEBF}" type="pres">
      <dgm:prSet presAssocID="{7B73632B-DE28-428C-9AB5-41983B416CA8}" presName="node" presStyleLbl="node1" presStyleIdx="1" presStyleCnt="5">
        <dgm:presLayoutVars>
          <dgm:bulletEnabled val="1"/>
        </dgm:presLayoutVars>
      </dgm:prSet>
      <dgm:spPr/>
    </dgm:pt>
    <dgm:pt modelId="{BB4EDB1C-B915-490A-8198-1257611D9BDC}" type="pres">
      <dgm:prSet presAssocID="{71702453-6C9D-4A25-9197-6EEF20FE7A2F}" presName="sibTrans" presStyleCnt="0"/>
      <dgm:spPr/>
    </dgm:pt>
    <dgm:pt modelId="{4C912550-9475-4E10-832C-82FEA32F9FB3}" type="pres">
      <dgm:prSet presAssocID="{1DB7DAB3-EA5F-4ED1-988F-0287B0405B55}" presName="node" presStyleLbl="node1" presStyleIdx="2" presStyleCnt="5">
        <dgm:presLayoutVars>
          <dgm:bulletEnabled val="1"/>
        </dgm:presLayoutVars>
      </dgm:prSet>
      <dgm:spPr/>
    </dgm:pt>
    <dgm:pt modelId="{BA5E4BE2-4CC0-4218-BF58-4D025BE432F8}" type="pres">
      <dgm:prSet presAssocID="{9888C4A3-F86C-47E4-B094-E77370C3F128}" presName="sibTrans" presStyleCnt="0"/>
      <dgm:spPr/>
    </dgm:pt>
    <dgm:pt modelId="{2BB1E9B1-C0C5-4FD4-84CA-94805BF24AE6}" type="pres">
      <dgm:prSet presAssocID="{D7BF2545-66AA-4520-BE96-0314C6F100DB}" presName="node" presStyleLbl="node1" presStyleIdx="3" presStyleCnt="5">
        <dgm:presLayoutVars>
          <dgm:bulletEnabled val="1"/>
        </dgm:presLayoutVars>
      </dgm:prSet>
      <dgm:spPr/>
    </dgm:pt>
    <dgm:pt modelId="{FAB21069-5735-4D6B-A48D-7BFEDC1FCC2E}" type="pres">
      <dgm:prSet presAssocID="{73DB88F0-9020-43C2-97EC-426B385B1114}" presName="sibTrans" presStyleCnt="0"/>
      <dgm:spPr/>
    </dgm:pt>
    <dgm:pt modelId="{64ED9C65-1C4E-4D86-9BB8-6BE2B7EDE9DD}" type="pres">
      <dgm:prSet presAssocID="{AD3E24D3-140D-4992-92C0-7A6DBD111F9D}" presName="node" presStyleLbl="node1" presStyleIdx="4" presStyleCnt="5">
        <dgm:presLayoutVars>
          <dgm:bulletEnabled val="1"/>
        </dgm:presLayoutVars>
      </dgm:prSet>
      <dgm:spPr/>
    </dgm:pt>
  </dgm:ptLst>
  <dgm:cxnLst>
    <dgm:cxn modelId="{0AE7911F-308B-43BA-9162-CA03A7F944C4}" srcId="{BF7445B2-46DD-4AD9-9FC5-2384D648AFF7}" destId="{D7BF2545-66AA-4520-BE96-0314C6F100DB}" srcOrd="3" destOrd="0" parTransId="{27272B31-FE1B-469D-A394-DCF2EEA62E78}" sibTransId="{73DB88F0-9020-43C2-97EC-426B385B1114}"/>
    <dgm:cxn modelId="{8DA03F24-B555-48BE-BFC5-35BB66154BBB}" type="presOf" srcId="{9BA117EC-7A6A-41E5-BC24-9EEEAA8CEBBA}" destId="{3601862D-EDE3-4F04-AA1F-D28FE2755157}" srcOrd="0" destOrd="0" presId="urn:microsoft.com/office/officeart/2005/8/layout/default"/>
    <dgm:cxn modelId="{A47D5628-115D-41C1-8A94-7D7789600401}" srcId="{BF7445B2-46DD-4AD9-9FC5-2384D648AFF7}" destId="{1DB7DAB3-EA5F-4ED1-988F-0287B0405B55}" srcOrd="2" destOrd="0" parTransId="{545D70E0-C42F-4945-BC4B-1C86CADBB6E2}" sibTransId="{9888C4A3-F86C-47E4-B094-E77370C3F128}"/>
    <dgm:cxn modelId="{1EF2CE37-5C3F-42A3-804D-133E2F304E94}" type="presOf" srcId="{D7BF2545-66AA-4520-BE96-0314C6F100DB}" destId="{2BB1E9B1-C0C5-4FD4-84CA-94805BF24AE6}" srcOrd="0" destOrd="0" presId="urn:microsoft.com/office/officeart/2005/8/layout/default"/>
    <dgm:cxn modelId="{B87DE066-8B4A-45E6-ABA1-A9A94AD448D3}" type="presOf" srcId="{BF7445B2-46DD-4AD9-9FC5-2384D648AFF7}" destId="{AC20A38A-58B1-4151-858F-A63472A091DA}" srcOrd="0" destOrd="0" presId="urn:microsoft.com/office/officeart/2005/8/layout/default"/>
    <dgm:cxn modelId="{BC6F6E49-D465-4AB3-AC61-72230A333D22}" srcId="{BF7445B2-46DD-4AD9-9FC5-2384D648AFF7}" destId="{9BA117EC-7A6A-41E5-BC24-9EEEAA8CEBBA}" srcOrd="0" destOrd="0" parTransId="{2234B50A-FA67-48F1-85AF-7F2FDBB78ED7}" sibTransId="{264A0B3B-B05C-4690-B856-0937B193A6A8}"/>
    <dgm:cxn modelId="{D996D873-5A67-4E29-9909-99762859CF05}" srcId="{BF7445B2-46DD-4AD9-9FC5-2384D648AFF7}" destId="{AD3E24D3-140D-4992-92C0-7A6DBD111F9D}" srcOrd="4" destOrd="0" parTransId="{D6BA16F1-AADC-4E61-AE7F-00D0353D0163}" sibTransId="{861C8C7E-A9BB-491A-8D36-059FCC51FCFE}"/>
    <dgm:cxn modelId="{C4A75A79-7470-4047-9C97-583B5EFB7031}" type="presOf" srcId="{1DB7DAB3-EA5F-4ED1-988F-0287B0405B55}" destId="{4C912550-9475-4E10-832C-82FEA32F9FB3}" srcOrd="0" destOrd="0" presId="urn:microsoft.com/office/officeart/2005/8/layout/default"/>
    <dgm:cxn modelId="{A075F584-5CFB-4B95-9847-FDF8BCD900D3}" srcId="{BF7445B2-46DD-4AD9-9FC5-2384D648AFF7}" destId="{7B73632B-DE28-428C-9AB5-41983B416CA8}" srcOrd="1" destOrd="0" parTransId="{830F755B-AA55-4BF7-B291-1CD4252C7A7E}" sibTransId="{71702453-6C9D-4A25-9197-6EEF20FE7A2F}"/>
    <dgm:cxn modelId="{22A381A9-EB19-49F9-8F24-F80274B108AC}" type="presOf" srcId="{AD3E24D3-140D-4992-92C0-7A6DBD111F9D}" destId="{64ED9C65-1C4E-4D86-9BB8-6BE2B7EDE9DD}" srcOrd="0" destOrd="0" presId="urn:microsoft.com/office/officeart/2005/8/layout/default"/>
    <dgm:cxn modelId="{F4B2C7AC-F382-4448-8150-52DBFFCE2F95}" type="presOf" srcId="{7B73632B-DE28-428C-9AB5-41983B416CA8}" destId="{482C4A5A-309B-4B7F-AE22-CC6A4A21EEBF}" srcOrd="0" destOrd="0" presId="urn:microsoft.com/office/officeart/2005/8/layout/default"/>
    <dgm:cxn modelId="{0020BADD-9FB4-4ACF-BAD5-717AF982ABCA}" type="presParOf" srcId="{AC20A38A-58B1-4151-858F-A63472A091DA}" destId="{3601862D-EDE3-4F04-AA1F-D28FE2755157}" srcOrd="0" destOrd="0" presId="urn:microsoft.com/office/officeart/2005/8/layout/default"/>
    <dgm:cxn modelId="{D6305193-AF4B-4BCA-AB24-08198B80F02C}" type="presParOf" srcId="{AC20A38A-58B1-4151-858F-A63472A091DA}" destId="{4658AEC4-7EA5-40A9-A48D-9D75BB90EF27}" srcOrd="1" destOrd="0" presId="urn:microsoft.com/office/officeart/2005/8/layout/default"/>
    <dgm:cxn modelId="{D9B16CEB-66AB-4B73-99BA-9531E36D931F}" type="presParOf" srcId="{AC20A38A-58B1-4151-858F-A63472A091DA}" destId="{482C4A5A-309B-4B7F-AE22-CC6A4A21EEBF}" srcOrd="2" destOrd="0" presId="urn:microsoft.com/office/officeart/2005/8/layout/default"/>
    <dgm:cxn modelId="{C2ECC451-1182-4C6B-8702-AB70E9B91FE8}" type="presParOf" srcId="{AC20A38A-58B1-4151-858F-A63472A091DA}" destId="{BB4EDB1C-B915-490A-8198-1257611D9BDC}" srcOrd="3" destOrd="0" presId="urn:microsoft.com/office/officeart/2005/8/layout/default"/>
    <dgm:cxn modelId="{CB4C0FFD-58E1-439F-8676-626EFBC39B4F}" type="presParOf" srcId="{AC20A38A-58B1-4151-858F-A63472A091DA}" destId="{4C912550-9475-4E10-832C-82FEA32F9FB3}" srcOrd="4" destOrd="0" presId="urn:microsoft.com/office/officeart/2005/8/layout/default"/>
    <dgm:cxn modelId="{76EF594B-D87A-413A-A882-F264C7C5AB20}" type="presParOf" srcId="{AC20A38A-58B1-4151-858F-A63472A091DA}" destId="{BA5E4BE2-4CC0-4218-BF58-4D025BE432F8}" srcOrd="5" destOrd="0" presId="urn:microsoft.com/office/officeart/2005/8/layout/default"/>
    <dgm:cxn modelId="{BAC4C38C-1777-46DE-9753-94AFC45913A3}" type="presParOf" srcId="{AC20A38A-58B1-4151-858F-A63472A091DA}" destId="{2BB1E9B1-C0C5-4FD4-84CA-94805BF24AE6}" srcOrd="6" destOrd="0" presId="urn:microsoft.com/office/officeart/2005/8/layout/default"/>
    <dgm:cxn modelId="{D8FBEFD6-5E25-44E6-912F-4B9733655321}" type="presParOf" srcId="{AC20A38A-58B1-4151-858F-A63472A091DA}" destId="{FAB21069-5735-4D6B-A48D-7BFEDC1FCC2E}" srcOrd="7" destOrd="0" presId="urn:microsoft.com/office/officeart/2005/8/layout/default"/>
    <dgm:cxn modelId="{8F8365FF-66C5-45DD-A9E0-57481850DA4B}" type="presParOf" srcId="{AC20A38A-58B1-4151-858F-A63472A091DA}" destId="{64ED9C65-1C4E-4D86-9BB8-6BE2B7EDE9D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4839D0-0BBF-4DFD-B64A-0EFC6257C989}" type="doc">
      <dgm:prSet loTypeId="urn:microsoft.com/office/officeart/2005/8/layout/vList2" loCatId="list" qsTypeId="urn:microsoft.com/office/officeart/2005/8/quickstyle/simple1#2" qsCatId="simple" csTypeId="urn:microsoft.com/office/officeart/2005/8/colors/colorful4" csCatId="colorful" phldr="1"/>
      <dgm:spPr/>
      <dgm:t>
        <a:bodyPr/>
        <a:lstStyle/>
        <a:p>
          <a:endParaRPr lang="en-US"/>
        </a:p>
      </dgm:t>
    </dgm:pt>
    <dgm:pt modelId="{6E1F0C20-B893-4E08-A30B-3349D4A7AC49}">
      <dgm:prSet custT="1"/>
      <dgm:spPr/>
      <dgm:t>
        <a:bodyPr/>
        <a:lstStyle/>
        <a:p>
          <a:pPr algn="ctr" rtl="0"/>
          <a:r>
            <a:rPr lang="tr-TR" sz="2800" dirty="0">
              <a:solidFill>
                <a:schemeClr val="accent5">
                  <a:lumMod val="75000"/>
                </a:schemeClr>
              </a:solidFill>
              <a:latin typeface="Comic Sans MS" panose="030F0702030302020204" pitchFamily="66" charset="0"/>
            </a:rPr>
            <a:t>İnsan Kalitesi </a:t>
          </a:r>
        </a:p>
      </dgm:t>
    </dgm:pt>
    <dgm:pt modelId="{B5DFBF4C-9FAC-4DDE-BE64-B762BF3CBED5}" type="parTrans" cxnId="{E651EBE6-CC08-444D-97EB-303953EB773F}">
      <dgm:prSet/>
      <dgm:spPr/>
      <dgm:t>
        <a:bodyPr/>
        <a:lstStyle/>
        <a:p>
          <a:endParaRPr lang="en-US"/>
        </a:p>
      </dgm:t>
    </dgm:pt>
    <dgm:pt modelId="{F51970F2-94A2-40F7-AE8F-75EA767C76C0}" type="sibTrans" cxnId="{E651EBE6-CC08-444D-97EB-303953EB773F}">
      <dgm:prSet/>
      <dgm:spPr/>
      <dgm:t>
        <a:bodyPr/>
        <a:lstStyle/>
        <a:p>
          <a:endParaRPr lang="en-US"/>
        </a:p>
      </dgm:t>
    </dgm:pt>
    <dgm:pt modelId="{0249D508-0EE1-49AB-9BD9-EAB9C8312CB6}">
      <dgm:prSet custT="1"/>
      <dgm:spPr/>
      <dgm:t>
        <a:bodyPr/>
        <a:lstStyle/>
        <a:p>
          <a:pPr algn="ctr" rtl="0"/>
          <a:r>
            <a:rPr lang="tr-TR" sz="2800" dirty="0">
              <a:solidFill>
                <a:schemeClr val="accent5">
                  <a:lumMod val="75000"/>
                </a:schemeClr>
              </a:solidFill>
              <a:latin typeface="Comic Sans MS" panose="030F0702030302020204" pitchFamily="66" charset="0"/>
            </a:rPr>
            <a:t>Sistem Kalitesi </a:t>
          </a:r>
        </a:p>
      </dgm:t>
    </dgm:pt>
    <dgm:pt modelId="{A1585177-9D1E-403C-8D89-E4DFB1F8F0CC}" type="parTrans" cxnId="{46BC1584-9729-41DD-9CCB-9425E912168B}">
      <dgm:prSet/>
      <dgm:spPr/>
      <dgm:t>
        <a:bodyPr/>
        <a:lstStyle/>
        <a:p>
          <a:endParaRPr lang="en-US"/>
        </a:p>
      </dgm:t>
    </dgm:pt>
    <dgm:pt modelId="{8C17F790-E2FE-47F5-8CBB-C4B7530D0C4C}" type="sibTrans" cxnId="{46BC1584-9729-41DD-9CCB-9425E912168B}">
      <dgm:prSet/>
      <dgm:spPr/>
      <dgm:t>
        <a:bodyPr/>
        <a:lstStyle/>
        <a:p>
          <a:endParaRPr lang="en-US"/>
        </a:p>
      </dgm:t>
    </dgm:pt>
    <dgm:pt modelId="{F4ED94EE-A766-426D-A685-E708ED137C8C}">
      <dgm:prSet custT="1"/>
      <dgm:spPr>
        <a:solidFill>
          <a:schemeClr val="accent3"/>
        </a:solidFill>
      </dgm:spPr>
      <dgm:t>
        <a:bodyPr/>
        <a:lstStyle/>
        <a:p>
          <a:pPr algn="ctr" rtl="0"/>
          <a:r>
            <a:rPr lang="tr-TR" sz="2800" dirty="0">
              <a:solidFill>
                <a:schemeClr val="accent1">
                  <a:lumMod val="50000"/>
                </a:schemeClr>
              </a:solidFill>
              <a:latin typeface="Comic Sans MS" panose="030F0702030302020204" pitchFamily="66" charset="0"/>
            </a:rPr>
            <a:t>Yönetim Kalitesi </a:t>
          </a:r>
          <a:endParaRPr lang="en-US" sz="2800" dirty="0">
            <a:solidFill>
              <a:schemeClr val="accent1">
                <a:lumMod val="50000"/>
              </a:schemeClr>
            </a:solidFill>
            <a:latin typeface="Comic Sans MS" panose="030F0702030302020204" pitchFamily="66" charset="0"/>
          </a:endParaRPr>
        </a:p>
      </dgm:t>
    </dgm:pt>
    <dgm:pt modelId="{57E9A437-FC88-4CB5-9F38-35E0A8C7523A}" type="parTrans" cxnId="{DDE7A17A-1DF1-4C22-B6BA-A3642007834B}">
      <dgm:prSet/>
      <dgm:spPr/>
      <dgm:t>
        <a:bodyPr/>
        <a:lstStyle/>
        <a:p>
          <a:endParaRPr lang="en-US"/>
        </a:p>
      </dgm:t>
    </dgm:pt>
    <dgm:pt modelId="{FD7BE32A-177B-4ED2-890C-924420BABC14}" type="sibTrans" cxnId="{DDE7A17A-1DF1-4C22-B6BA-A3642007834B}">
      <dgm:prSet/>
      <dgm:spPr/>
      <dgm:t>
        <a:bodyPr/>
        <a:lstStyle/>
        <a:p>
          <a:endParaRPr lang="en-US"/>
        </a:p>
      </dgm:t>
    </dgm:pt>
    <dgm:pt modelId="{FFB8D1D3-ED23-4DBC-8503-0305F6A2850F}" type="pres">
      <dgm:prSet presAssocID="{E14839D0-0BBF-4DFD-B64A-0EFC6257C989}" presName="linear" presStyleCnt="0">
        <dgm:presLayoutVars>
          <dgm:animLvl val="lvl"/>
          <dgm:resizeHandles val="exact"/>
        </dgm:presLayoutVars>
      </dgm:prSet>
      <dgm:spPr/>
    </dgm:pt>
    <dgm:pt modelId="{E6C7668A-A0E5-490A-AA73-F5A87C82B03D}" type="pres">
      <dgm:prSet presAssocID="{6E1F0C20-B893-4E08-A30B-3349D4A7AC49}" presName="parentText" presStyleLbl="node1" presStyleIdx="0" presStyleCnt="3" custLinFactNeighborX="24082" custLinFactNeighborY="-53349">
        <dgm:presLayoutVars>
          <dgm:chMax val="0"/>
          <dgm:bulletEnabled val="1"/>
        </dgm:presLayoutVars>
      </dgm:prSet>
      <dgm:spPr/>
    </dgm:pt>
    <dgm:pt modelId="{14D036CA-9337-4A83-8761-24C5561F45B0}" type="pres">
      <dgm:prSet presAssocID="{F51970F2-94A2-40F7-AE8F-75EA767C76C0}" presName="spacer" presStyleCnt="0"/>
      <dgm:spPr/>
    </dgm:pt>
    <dgm:pt modelId="{9E8AAAC0-111B-4605-A4E3-9DD4D238F61A}" type="pres">
      <dgm:prSet presAssocID="{0249D508-0EE1-49AB-9BD9-EAB9C8312CB6}" presName="parentText" presStyleLbl="node1" presStyleIdx="1" presStyleCnt="3" custLinFactNeighborX="190" custLinFactNeighborY="-10646">
        <dgm:presLayoutVars>
          <dgm:chMax val="0"/>
          <dgm:bulletEnabled val="1"/>
        </dgm:presLayoutVars>
      </dgm:prSet>
      <dgm:spPr/>
    </dgm:pt>
    <dgm:pt modelId="{8EEF8A89-B691-4E90-9433-A4C2DE9EE354}" type="pres">
      <dgm:prSet presAssocID="{8C17F790-E2FE-47F5-8CBB-C4B7530D0C4C}" presName="spacer" presStyleCnt="0"/>
      <dgm:spPr/>
    </dgm:pt>
    <dgm:pt modelId="{34E46003-3E9E-4102-8F8D-0C0F42C021AA}" type="pres">
      <dgm:prSet presAssocID="{F4ED94EE-A766-426D-A685-E708ED137C8C}" presName="parentText" presStyleLbl="node1" presStyleIdx="2" presStyleCnt="3">
        <dgm:presLayoutVars>
          <dgm:chMax val="0"/>
          <dgm:bulletEnabled val="1"/>
        </dgm:presLayoutVars>
      </dgm:prSet>
      <dgm:spPr/>
    </dgm:pt>
  </dgm:ptLst>
  <dgm:cxnLst>
    <dgm:cxn modelId="{ED9BBA25-2859-4107-84F3-7546030D85C9}" type="presOf" srcId="{6E1F0C20-B893-4E08-A30B-3349D4A7AC49}" destId="{E6C7668A-A0E5-490A-AA73-F5A87C82B03D}" srcOrd="0" destOrd="0" presId="urn:microsoft.com/office/officeart/2005/8/layout/vList2"/>
    <dgm:cxn modelId="{A0ABC230-D551-4825-A7BC-5DD2AF90FE5E}" type="presOf" srcId="{0249D508-0EE1-49AB-9BD9-EAB9C8312CB6}" destId="{9E8AAAC0-111B-4605-A4E3-9DD4D238F61A}" srcOrd="0" destOrd="0" presId="urn:microsoft.com/office/officeart/2005/8/layout/vList2"/>
    <dgm:cxn modelId="{DDE7A17A-1DF1-4C22-B6BA-A3642007834B}" srcId="{E14839D0-0BBF-4DFD-B64A-0EFC6257C989}" destId="{F4ED94EE-A766-426D-A685-E708ED137C8C}" srcOrd="2" destOrd="0" parTransId="{57E9A437-FC88-4CB5-9F38-35E0A8C7523A}" sibTransId="{FD7BE32A-177B-4ED2-890C-924420BABC14}"/>
    <dgm:cxn modelId="{46BC1584-9729-41DD-9CCB-9425E912168B}" srcId="{E14839D0-0BBF-4DFD-B64A-0EFC6257C989}" destId="{0249D508-0EE1-49AB-9BD9-EAB9C8312CB6}" srcOrd="1" destOrd="0" parTransId="{A1585177-9D1E-403C-8D89-E4DFB1F8F0CC}" sibTransId="{8C17F790-E2FE-47F5-8CBB-C4B7530D0C4C}"/>
    <dgm:cxn modelId="{F6B9E89F-6E86-43DC-8067-E1AC7F7CD3D9}" type="presOf" srcId="{F4ED94EE-A766-426D-A685-E708ED137C8C}" destId="{34E46003-3E9E-4102-8F8D-0C0F42C021AA}" srcOrd="0" destOrd="0" presId="urn:microsoft.com/office/officeart/2005/8/layout/vList2"/>
    <dgm:cxn modelId="{E651EBE6-CC08-444D-97EB-303953EB773F}" srcId="{E14839D0-0BBF-4DFD-B64A-0EFC6257C989}" destId="{6E1F0C20-B893-4E08-A30B-3349D4A7AC49}" srcOrd="0" destOrd="0" parTransId="{B5DFBF4C-9FAC-4DDE-BE64-B762BF3CBED5}" sibTransId="{F51970F2-94A2-40F7-AE8F-75EA767C76C0}"/>
    <dgm:cxn modelId="{F4B107EC-D9F9-4896-A083-68C2820DD999}" type="presOf" srcId="{E14839D0-0BBF-4DFD-B64A-0EFC6257C989}" destId="{FFB8D1D3-ED23-4DBC-8503-0305F6A2850F}" srcOrd="0" destOrd="0" presId="urn:microsoft.com/office/officeart/2005/8/layout/vList2"/>
    <dgm:cxn modelId="{E4C3E2F0-D7AA-4B75-8DA5-525F39B10B22}" type="presParOf" srcId="{FFB8D1D3-ED23-4DBC-8503-0305F6A2850F}" destId="{E6C7668A-A0E5-490A-AA73-F5A87C82B03D}" srcOrd="0" destOrd="0" presId="urn:microsoft.com/office/officeart/2005/8/layout/vList2"/>
    <dgm:cxn modelId="{5350CB4A-C2AC-4D38-B7FF-9C2EE3FCB944}" type="presParOf" srcId="{FFB8D1D3-ED23-4DBC-8503-0305F6A2850F}" destId="{14D036CA-9337-4A83-8761-24C5561F45B0}" srcOrd="1" destOrd="0" presId="urn:microsoft.com/office/officeart/2005/8/layout/vList2"/>
    <dgm:cxn modelId="{2E881244-F259-4998-9FBD-2860776B0CF2}" type="presParOf" srcId="{FFB8D1D3-ED23-4DBC-8503-0305F6A2850F}" destId="{9E8AAAC0-111B-4605-A4E3-9DD4D238F61A}" srcOrd="2" destOrd="0" presId="urn:microsoft.com/office/officeart/2005/8/layout/vList2"/>
    <dgm:cxn modelId="{4F112B17-25BF-4CA7-8934-04085E9053A9}" type="presParOf" srcId="{FFB8D1D3-ED23-4DBC-8503-0305F6A2850F}" destId="{8EEF8A89-B691-4E90-9433-A4C2DE9EE354}" srcOrd="3" destOrd="0" presId="urn:microsoft.com/office/officeart/2005/8/layout/vList2"/>
    <dgm:cxn modelId="{0125540E-F57A-4F60-813D-263EA582CA5B}" type="presParOf" srcId="{FFB8D1D3-ED23-4DBC-8503-0305F6A2850F}" destId="{34E46003-3E9E-4102-8F8D-0C0F42C021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618512-953E-488A-870E-3E1AB96880C1}"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tr-TR"/>
        </a:p>
      </dgm:t>
    </dgm:pt>
    <dgm:pt modelId="{4294FA01-AE73-41C6-9231-85AE6C79450B}">
      <dgm:prSet phldrT="[Metin]" custT="1"/>
      <dgm:spPr/>
      <dgm:t>
        <a:bodyPr/>
        <a:lstStyle/>
        <a:p>
          <a:endParaRPr lang="tr-TR" sz="2000" dirty="0">
            <a:solidFill>
              <a:schemeClr val="accent5">
                <a:lumMod val="75000"/>
              </a:schemeClr>
            </a:solidFill>
            <a:latin typeface="Comic Sans MS" panose="030F0702030302020204" pitchFamily="66" charset="0"/>
          </a:endParaRPr>
        </a:p>
      </dgm:t>
    </dgm:pt>
    <dgm:pt modelId="{4CB753E4-C409-4B42-9A8A-D54BE4BFAC6C}" type="parTrans" cxnId="{5631D557-110E-4AEE-B95B-ACBB18A739F2}">
      <dgm:prSet/>
      <dgm:spPr/>
      <dgm:t>
        <a:bodyPr/>
        <a:lstStyle/>
        <a:p>
          <a:endParaRPr lang="tr-TR"/>
        </a:p>
      </dgm:t>
    </dgm:pt>
    <dgm:pt modelId="{71ACC8CE-B398-46A5-B58D-D9BBDEA760D2}" type="sibTrans" cxnId="{5631D557-110E-4AEE-B95B-ACBB18A739F2}">
      <dgm:prSet/>
      <dgm:spPr/>
      <dgm:t>
        <a:bodyPr/>
        <a:lstStyle/>
        <a:p>
          <a:endParaRPr lang="tr-TR"/>
        </a:p>
      </dgm:t>
    </dgm:pt>
    <dgm:pt modelId="{D8A51C8F-94A2-468A-BF9F-8E76980B41FB}">
      <dgm:prSet phldrT="[Metin]" custT="1"/>
      <dgm:spPr/>
      <dgm:t>
        <a:bodyPr/>
        <a:lstStyle/>
        <a:p>
          <a:pPr algn="ctr">
            <a:spcAft>
              <a:spcPts val="0"/>
            </a:spcAft>
          </a:pPr>
          <a:r>
            <a:rPr lang="tr-TR" sz="1800" dirty="0">
              <a:latin typeface="Comic Sans MS" panose="030F0702030302020204" pitchFamily="66" charset="0"/>
            </a:rPr>
            <a:t>Üniversitelerdeki</a:t>
          </a:r>
        </a:p>
        <a:p>
          <a:pPr algn="ctr">
            <a:spcAft>
              <a:spcPts val="0"/>
            </a:spcAft>
          </a:pPr>
          <a:r>
            <a:rPr lang="tr-TR" sz="1800" dirty="0">
              <a:latin typeface="Comic Sans MS" panose="030F0702030302020204" pitchFamily="66" charset="0"/>
            </a:rPr>
            <a:t>kadronun diğer kurumlardan çok daha özenle seçilmesi gerekir. </a:t>
          </a:r>
        </a:p>
      </dgm:t>
    </dgm:pt>
    <dgm:pt modelId="{5ED51D06-A728-402E-9981-4B238860F336}" type="parTrans" cxnId="{FB4AB6E4-4F18-43C4-AABF-ABACB984F411}">
      <dgm:prSet/>
      <dgm:spPr/>
      <dgm:t>
        <a:bodyPr/>
        <a:lstStyle/>
        <a:p>
          <a:endParaRPr lang="tr-TR"/>
        </a:p>
      </dgm:t>
    </dgm:pt>
    <dgm:pt modelId="{218B1B9A-B267-40E1-B5A4-CD770C610E6C}" type="sibTrans" cxnId="{FB4AB6E4-4F18-43C4-AABF-ABACB984F411}">
      <dgm:prSet/>
      <dgm:spPr/>
      <dgm:t>
        <a:bodyPr/>
        <a:lstStyle/>
        <a:p>
          <a:endParaRPr lang="tr-TR"/>
        </a:p>
      </dgm:t>
    </dgm:pt>
    <dgm:pt modelId="{E0E55241-E4D2-4C55-9B9C-248A29B7F2D8}">
      <dgm:prSet phldrT="[Metin]"/>
      <dgm:spPr/>
      <dgm:t>
        <a:bodyPr/>
        <a:lstStyle/>
        <a:p>
          <a:r>
            <a:rPr lang="tr-TR" b="1" dirty="0">
              <a:solidFill>
                <a:schemeClr val="accent5">
                  <a:lumMod val="75000"/>
                </a:schemeClr>
              </a:solidFill>
              <a:latin typeface="Comic Sans MS" panose="030F0702030302020204" pitchFamily="66" charset="0"/>
            </a:rPr>
            <a:t>Kapıdaki güvenlik görevlisinden, en üstteki yöneticisine kadar olan kadronun kendi kendini denetleyebilmesi.</a:t>
          </a:r>
          <a:endParaRPr lang="tr-TR" b="1" dirty="0"/>
        </a:p>
      </dgm:t>
    </dgm:pt>
    <dgm:pt modelId="{F77B68DF-F7D4-4E69-B60B-783E0D9A93A6}" type="sibTrans" cxnId="{364011CB-FBD7-4A51-9214-203EAA1E21BC}">
      <dgm:prSet/>
      <dgm:spPr/>
      <dgm:t>
        <a:bodyPr/>
        <a:lstStyle/>
        <a:p>
          <a:endParaRPr lang="tr-TR"/>
        </a:p>
      </dgm:t>
    </dgm:pt>
    <dgm:pt modelId="{93A5C997-A3AF-4A19-B32B-1503A9814C85}" type="parTrans" cxnId="{364011CB-FBD7-4A51-9214-203EAA1E21BC}">
      <dgm:prSet/>
      <dgm:spPr/>
      <dgm:t>
        <a:bodyPr/>
        <a:lstStyle/>
        <a:p>
          <a:endParaRPr lang="tr-TR"/>
        </a:p>
      </dgm:t>
    </dgm:pt>
    <dgm:pt modelId="{28C157C9-3E94-4E4B-B6C1-7699C504AC5A}" type="pres">
      <dgm:prSet presAssocID="{CC618512-953E-488A-870E-3E1AB96880C1}" presName="Name0" presStyleCnt="0">
        <dgm:presLayoutVars>
          <dgm:dir/>
          <dgm:animOne val="branch"/>
          <dgm:animLvl val="lvl"/>
        </dgm:presLayoutVars>
      </dgm:prSet>
      <dgm:spPr/>
    </dgm:pt>
    <dgm:pt modelId="{C5965A03-E628-412F-A550-107067BBE726}" type="pres">
      <dgm:prSet presAssocID="{E0E55241-E4D2-4C55-9B9C-248A29B7F2D8}" presName="chaos" presStyleCnt="0"/>
      <dgm:spPr/>
    </dgm:pt>
    <dgm:pt modelId="{68811429-B502-4E68-8A7A-FBC69B78D816}" type="pres">
      <dgm:prSet presAssocID="{E0E55241-E4D2-4C55-9B9C-248A29B7F2D8}" presName="parTx1" presStyleLbl="revTx" presStyleIdx="0" presStyleCnt="2" custScaleX="90962" custScaleY="111385"/>
      <dgm:spPr/>
    </dgm:pt>
    <dgm:pt modelId="{123349CF-3867-46BA-ACCB-647A45F4C7B9}" type="pres">
      <dgm:prSet presAssocID="{E0E55241-E4D2-4C55-9B9C-248A29B7F2D8}" presName="desTx1" presStyleLbl="revTx" presStyleIdx="1" presStyleCnt="2">
        <dgm:presLayoutVars>
          <dgm:bulletEnabled val="1"/>
        </dgm:presLayoutVars>
      </dgm:prSet>
      <dgm:spPr/>
    </dgm:pt>
    <dgm:pt modelId="{9C4F7B76-8AFA-4CC9-B36B-7A1B09822E73}" type="pres">
      <dgm:prSet presAssocID="{E0E55241-E4D2-4C55-9B9C-248A29B7F2D8}" presName="c1" presStyleLbl="node1" presStyleIdx="0" presStyleCnt="19"/>
      <dgm:spPr/>
    </dgm:pt>
    <dgm:pt modelId="{D35FC09D-045D-4794-81DB-942C4BDDE471}" type="pres">
      <dgm:prSet presAssocID="{E0E55241-E4D2-4C55-9B9C-248A29B7F2D8}" presName="c2" presStyleLbl="node1" presStyleIdx="1" presStyleCnt="19"/>
      <dgm:spPr/>
    </dgm:pt>
    <dgm:pt modelId="{743EC34A-4EA5-4C25-A2A8-2A4A30CC13D4}" type="pres">
      <dgm:prSet presAssocID="{E0E55241-E4D2-4C55-9B9C-248A29B7F2D8}" presName="c3" presStyleLbl="node1" presStyleIdx="2" presStyleCnt="19"/>
      <dgm:spPr/>
    </dgm:pt>
    <dgm:pt modelId="{AD9AC957-1F0A-4466-8C79-6C1627DDBCDC}" type="pres">
      <dgm:prSet presAssocID="{E0E55241-E4D2-4C55-9B9C-248A29B7F2D8}" presName="c4" presStyleLbl="node1" presStyleIdx="3" presStyleCnt="19"/>
      <dgm:spPr/>
    </dgm:pt>
    <dgm:pt modelId="{F03A368B-C796-40A4-B4D4-0D1000A7EA4B}" type="pres">
      <dgm:prSet presAssocID="{E0E55241-E4D2-4C55-9B9C-248A29B7F2D8}" presName="c5" presStyleLbl="node1" presStyleIdx="4" presStyleCnt="19"/>
      <dgm:spPr/>
    </dgm:pt>
    <dgm:pt modelId="{7420125E-AA7D-4310-AB36-2925CF54EF81}" type="pres">
      <dgm:prSet presAssocID="{E0E55241-E4D2-4C55-9B9C-248A29B7F2D8}" presName="c6" presStyleLbl="node1" presStyleIdx="5" presStyleCnt="19"/>
      <dgm:spPr/>
    </dgm:pt>
    <dgm:pt modelId="{51D266C9-A638-44C5-9EF8-69091B4203CE}" type="pres">
      <dgm:prSet presAssocID="{E0E55241-E4D2-4C55-9B9C-248A29B7F2D8}" presName="c7" presStyleLbl="node1" presStyleIdx="6" presStyleCnt="19"/>
      <dgm:spPr/>
    </dgm:pt>
    <dgm:pt modelId="{A7115A9E-D001-44F7-8E3A-4F61C4502759}" type="pres">
      <dgm:prSet presAssocID="{E0E55241-E4D2-4C55-9B9C-248A29B7F2D8}" presName="c8" presStyleLbl="node1" presStyleIdx="7" presStyleCnt="19"/>
      <dgm:spPr/>
    </dgm:pt>
    <dgm:pt modelId="{14520A25-FC37-4F6E-9C48-1B2927884675}" type="pres">
      <dgm:prSet presAssocID="{E0E55241-E4D2-4C55-9B9C-248A29B7F2D8}" presName="c9" presStyleLbl="node1" presStyleIdx="8" presStyleCnt="19"/>
      <dgm:spPr/>
    </dgm:pt>
    <dgm:pt modelId="{7AA0498C-28FD-4BD2-93E7-5F694D8B88A2}" type="pres">
      <dgm:prSet presAssocID="{E0E55241-E4D2-4C55-9B9C-248A29B7F2D8}" presName="c10" presStyleLbl="node1" presStyleIdx="9" presStyleCnt="19"/>
      <dgm:spPr/>
    </dgm:pt>
    <dgm:pt modelId="{48BC2542-F666-4F83-927E-88067510628A}" type="pres">
      <dgm:prSet presAssocID="{E0E55241-E4D2-4C55-9B9C-248A29B7F2D8}" presName="c11" presStyleLbl="node1" presStyleIdx="10" presStyleCnt="19"/>
      <dgm:spPr/>
    </dgm:pt>
    <dgm:pt modelId="{9FC460C7-3B8E-45AD-8274-E2F0EEA8F63D}" type="pres">
      <dgm:prSet presAssocID="{E0E55241-E4D2-4C55-9B9C-248A29B7F2D8}" presName="c12" presStyleLbl="node1" presStyleIdx="11" presStyleCnt="19"/>
      <dgm:spPr/>
    </dgm:pt>
    <dgm:pt modelId="{291D6BF7-87E7-4CE5-9726-83950D8E167E}" type="pres">
      <dgm:prSet presAssocID="{E0E55241-E4D2-4C55-9B9C-248A29B7F2D8}" presName="c13" presStyleLbl="node1" presStyleIdx="12" presStyleCnt="19"/>
      <dgm:spPr/>
    </dgm:pt>
    <dgm:pt modelId="{E8D88725-0702-4E90-9256-60903791EF8A}" type="pres">
      <dgm:prSet presAssocID="{E0E55241-E4D2-4C55-9B9C-248A29B7F2D8}" presName="c14" presStyleLbl="node1" presStyleIdx="13" presStyleCnt="19"/>
      <dgm:spPr/>
    </dgm:pt>
    <dgm:pt modelId="{893526B2-AA2A-44A5-9402-66B89984770F}" type="pres">
      <dgm:prSet presAssocID="{E0E55241-E4D2-4C55-9B9C-248A29B7F2D8}" presName="c15" presStyleLbl="node1" presStyleIdx="14" presStyleCnt="19"/>
      <dgm:spPr/>
    </dgm:pt>
    <dgm:pt modelId="{497F3DC1-F2ED-4F23-8307-0E4FC00ADD10}" type="pres">
      <dgm:prSet presAssocID="{E0E55241-E4D2-4C55-9B9C-248A29B7F2D8}" presName="c16" presStyleLbl="node1" presStyleIdx="15" presStyleCnt="19"/>
      <dgm:spPr/>
    </dgm:pt>
    <dgm:pt modelId="{213CD3BC-02C5-4B62-8BEC-9F9EE9849E99}" type="pres">
      <dgm:prSet presAssocID="{E0E55241-E4D2-4C55-9B9C-248A29B7F2D8}" presName="c17" presStyleLbl="node1" presStyleIdx="16" presStyleCnt="19"/>
      <dgm:spPr/>
    </dgm:pt>
    <dgm:pt modelId="{974A5893-16D2-40B6-B2A6-EBEB07CD4C51}" type="pres">
      <dgm:prSet presAssocID="{E0E55241-E4D2-4C55-9B9C-248A29B7F2D8}" presName="c18" presStyleLbl="node1" presStyleIdx="17" presStyleCnt="19"/>
      <dgm:spPr/>
    </dgm:pt>
    <dgm:pt modelId="{468F760A-567A-4D4A-9554-59E077AEA896}" type="pres">
      <dgm:prSet presAssocID="{F77B68DF-F7D4-4E69-B60B-783E0D9A93A6}" presName="chevronComposite1" presStyleCnt="0"/>
      <dgm:spPr/>
    </dgm:pt>
    <dgm:pt modelId="{08F1807E-17E8-42A7-8BED-464DACA39F4E}" type="pres">
      <dgm:prSet presAssocID="{F77B68DF-F7D4-4E69-B60B-783E0D9A93A6}" presName="chevron1" presStyleLbl="sibTrans2D1" presStyleIdx="0" presStyleCnt="2"/>
      <dgm:spPr/>
    </dgm:pt>
    <dgm:pt modelId="{C2243401-ACAE-466A-967F-77F03CB232AF}" type="pres">
      <dgm:prSet presAssocID="{F77B68DF-F7D4-4E69-B60B-783E0D9A93A6}" presName="spChevron1" presStyleCnt="0"/>
      <dgm:spPr/>
    </dgm:pt>
    <dgm:pt modelId="{A5EC6A28-1986-4D66-A972-DE44A2AA3568}" type="pres">
      <dgm:prSet presAssocID="{F77B68DF-F7D4-4E69-B60B-783E0D9A93A6}" presName="overlap" presStyleCnt="0"/>
      <dgm:spPr/>
    </dgm:pt>
    <dgm:pt modelId="{11FD21DB-C743-43E4-9C19-ED4DECB660F0}" type="pres">
      <dgm:prSet presAssocID="{F77B68DF-F7D4-4E69-B60B-783E0D9A93A6}" presName="chevronComposite2" presStyleCnt="0"/>
      <dgm:spPr/>
    </dgm:pt>
    <dgm:pt modelId="{04B9295D-7256-4EE0-B49B-208186A3CDBC}" type="pres">
      <dgm:prSet presAssocID="{F77B68DF-F7D4-4E69-B60B-783E0D9A93A6}" presName="chevron2" presStyleLbl="sibTrans2D1" presStyleIdx="1" presStyleCnt="2"/>
      <dgm:spPr/>
    </dgm:pt>
    <dgm:pt modelId="{81B14724-7558-4A27-A067-DA4CD6F62137}" type="pres">
      <dgm:prSet presAssocID="{F77B68DF-F7D4-4E69-B60B-783E0D9A93A6}" presName="spChevron2" presStyleCnt="0"/>
      <dgm:spPr/>
    </dgm:pt>
    <dgm:pt modelId="{FF2562A6-7BE6-4158-B855-5BC3B8E16171}" type="pres">
      <dgm:prSet presAssocID="{D8A51C8F-94A2-468A-BF9F-8E76980B41FB}" presName="last" presStyleCnt="0"/>
      <dgm:spPr/>
    </dgm:pt>
    <dgm:pt modelId="{8839CB47-9000-4F8A-A76F-582178D606B6}" type="pres">
      <dgm:prSet presAssocID="{D8A51C8F-94A2-468A-BF9F-8E76980B41FB}" presName="circleTx" presStyleLbl="node1" presStyleIdx="18" presStyleCnt="19"/>
      <dgm:spPr/>
    </dgm:pt>
    <dgm:pt modelId="{EB2505DF-4FD7-45AC-B5A1-3EB64A920327}" type="pres">
      <dgm:prSet presAssocID="{D8A51C8F-94A2-468A-BF9F-8E76980B41FB}" presName="spN" presStyleCnt="0"/>
      <dgm:spPr/>
    </dgm:pt>
  </dgm:ptLst>
  <dgm:cxnLst>
    <dgm:cxn modelId="{20ADC00E-AD7C-4DB4-8FB8-DCFC13FA1EA8}" type="presOf" srcId="{D8A51C8F-94A2-468A-BF9F-8E76980B41FB}" destId="{8839CB47-9000-4F8A-A76F-582178D606B6}" srcOrd="0" destOrd="0" presId="urn:microsoft.com/office/officeart/2009/3/layout/RandomtoResultProcess"/>
    <dgm:cxn modelId="{AC5AD21C-4D3B-4CB0-BE54-6F49367F6076}" type="presOf" srcId="{4294FA01-AE73-41C6-9231-85AE6C79450B}" destId="{123349CF-3867-46BA-ACCB-647A45F4C7B9}" srcOrd="0" destOrd="0" presId="urn:microsoft.com/office/officeart/2009/3/layout/RandomtoResultProcess"/>
    <dgm:cxn modelId="{5631D557-110E-4AEE-B95B-ACBB18A739F2}" srcId="{E0E55241-E4D2-4C55-9B9C-248A29B7F2D8}" destId="{4294FA01-AE73-41C6-9231-85AE6C79450B}" srcOrd="0" destOrd="0" parTransId="{4CB753E4-C409-4B42-9A8A-D54BE4BFAC6C}" sibTransId="{71ACC8CE-B398-46A5-B58D-D9BBDEA760D2}"/>
    <dgm:cxn modelId="{EC14F59B-6CA0-4D44-AAFC-C107FCF4C1AD}" type="presOf" srcId="{E0E55241-E4D2-4C55-9B9C-248A29B7F2D8}" destId="{68811429-B502-4E68-8A7A-FBC69B78D816}" srcOrd="0" destOrd="0" presId="urn:microsoft.com/office/officeart/2009/3/layout/RandomtoResultProcess"/>
    <dgm:cxn modelId="{364011CB-FBD7-4A51-9214-203EAA1E21BC}" srcId="{CC618512-953E-488A-870E-3E1AB96880C1}" destId="{E0E55241-E4D2-4C55-9B9C-248A29B7F2D8}" srcOrd="0" destOrd="0" parTransId="{93A5C997-A3AF-4A19-B32B-1503A9814C85}" sibTransId="{F77B68DF-F7D4-4E69-B60B-783E0D9A93A6}"/>
    <dgm:cxn modelId="{FB4AB6E4-4F18-43C4-AABF-ABACB984F411}" srcId="{CC618512-953E-488A-870E-3E1AB96880C1}" destId="{D8A51C8F-94A2-468A-BF9F-8E76980B41FB}" srcOrd="1" destOrd="0" parTransId="{5ED51D06-A728-402E-9981-4B238860F336}" sibTransId="{218B1B9A-B267-40E1-B5A4-CD770C610E6C}"/>
    <dgm:cxn modelId="{2EEF8FF8-F805-4DF4-8D8F-A9EC071EAFB0}" type="presOf" srcId="{CC618512-953E-488A-870E-3E1AB96880C1}" destId="{28C157C9-3E94-4E4B-B6C1-7699C504AC5A}" srcOrd="0" destOrd="0" presId="urn:microsoft.com/office/officeart/2009/3/layout/RandomtoResultProcess"/>
    <dgm:cxn modelId="{D7F406EF-B08E-4B4A-A07C-4C6BEB845EF7}" type="presParOf" srcId="{28C157C9-3E94-4E4B-B6C1-7699C504AC5A}" destId="{C5965A03-E628-412F-A550-107067BBE726}" srcOrd="0" destOrd="0" presId="urn:microsoft.com/office/officeart/2009/3/layout/RandomtoResultProcess"/>
    <dgm:cxn modelId="{5027AEFC-AD09-445A-B7AC-7D657079F110}" type="presParOf" srcId="{C5965A03-E628-412F-A550-107067BBE726}" destId="{68811429-B502-4E68-8A7A-FBC69B78D816}" srcOrd="0" destOrd="0" presId="urn:microsoft.com/office/officeart/2009/3/layout/RandomtoResultProcess"/>
    <dgm:cxn modelId="{6C3C7589-1A7C-4FAC-A126-48BC9DF9EC22}" type="presParOf" srcId="{C5965A03-E628-412F-A550-107067BBE726}" destId="{123349CF-3867-46BA-ACCB-647A45F4C7B9}" srcOrd="1" destOrd="0" presId="urn:microsoft.com/office/officeart/2009/3/layout/RandomtoResultProcess"/>
    <dgm:cxn modelId="{62ABC6FF-4610-4DC6-A102-AEB990870C85}" type="presParOf" srcId="{C5965A03-E628-412F-A550-107067BBE726}" destId="{9C4F7B76-8AFA-4CC9-B36B-7A1B09822E73}" srcOrd="2" destOrd="0" presId="urn:microsoft.com/office/officeart/2009/3/layout/RandomtoResultProcess"/>
    <dgm:cxn modelId="{EA3948A7-53DC-4F0E-9115-EDB0345419DE}" type="presParOf" srcId="{C5965A03-E628-412F-A550-107067BBE726}" destId="{D35FC09D-045D-4794-81DB-942C4BDDE471}" srcOrd="3" destOrd="0" presId="urn:microsoft.com/office/officeart/2009/3/layout/RandomtoResultProcess"/>
    <dgm:cxn modelId="{53A1D6BB-B835-44E3-8C16-37A39EA7A36C}" type="presParOf" srcId="{C5965A03-E628-412F-A550-107067BBE726}" destId="{743EC34A-4EA5-4C25-A2A8-2A4A30CC13D4}" srcOrd="4" destOrd="0" presId="urn:microsoft.com/office/officeart/2009/3/layout/RandomtoResultProcess"/>
    <dgm:cxn modelId="{FB450F84-9B0F-481F-A72F-D4E8A4864632}" type="presParOf" srcId="{C5965A03-E628-412F-A550-107067BBE726}" destId="{AD9AC957-1F0A-4466-8C79-6C1627DDBCDC}" srcOrd="5" destOrd="0" presId="urn:microsoft.com/office/officeart/2009/3/layout/RandomtoResultProcess"/>
    <dgm:cxn modelId="{A59B345E-2B60-47FA-ABCE-5362F1C61FF2}" type="presParOf" srcId="{C5965A03-E628-412F-A550-107067BBE726}" destId="{F03A368B-C796-40A4-B4D4-0D1000A7EA4B}" srcOrd="6" destOrd="0" presId="urn:microsoft.com/office/officeart/2009/3/layout/RandomtoResultProcess"/>
    <dgm:cxn modelId="{C080C1D9-BA7C-45F7-A2B8-A7F3911945EB}" type="presParOf" srcId="{C5965A03-E628-412F-A550-107067BBE726}" destId="{7420125E-AA7D-4310-AB36-2925CF54EF81}" srcOrd="7" destOrd="0" presId="urn:microsoft.com/office/officeart/2009/3/layout/RandomtoResultProcess"/>
    <dgm:cxn modelId="{788BAC6E-C20B-4E3E-9EBB-BD5DC7D51C32}" type="presParOf" srcId="{C5965A03-E628-412F-A550-107067BBE726}" destId="{51D266C9-A638-44C5-9EF8-69091B4203CE}" srcOrd="8" destOrd="0" presId="urn:microsoft.com/office/officeart/2009/3/layout/RandomtoResultProcess"/>
    <dgm:cxn modelId="{EAFF2987-7E52-4F13-A155-4EFA5B7F38F3}" type="presParOf" srcId="{C5965A03-E628-412F-A550-107067BBE726}" destId="{A7115A9E-D001-44F7-8E3A-4F61C4502759}" srcOrd="9" destOrd="0" presId="urn:microsoft.com/office/officeart/2009/3/layout/RandomtoResultProcess"/>
    <dgm:cxn modelId="{1894B938-220B-40FC-8838-1C4E0F9574CF}" type="presParOf" srcId="{C5965A03-E628-412F-A550-107067BBE726}" destId="{14520A25-FC37-4F6E-9C48-1B2927884675}" srcOrd="10" destOrd="0" presId="urn:microsoft.com/office/officeart/2009/3/layout/RandomtoResultProcess"/>
    <dgm:cxn modelId="{23C32DDD-800F-47E2-9892-8ED405C22123}" type="presParOf" srcId="{C5965A03-E628-412F-A550-107067BBE726}" destId="{7AA0498C-28FD-4BD2-93E7-5F694D8B88A2}" srcOrd="11" destOrd="0" presId="urn:microsoft.com/office/officeart/2009/3/layout/RandomtoResultProcess"/>
    <dgm:cxn modelId="{416723A9-A910-4351-8CEC-ECD3BA706CD9}" type="presParOf" srcId="{C5965A03-E628-412F-A550-107067BBE726}" destId="{48BC2542-F666-4F83-927E-88067510628A}" srcOrd="12" destOrd="0" presId="urn:microsoft.com/office/officeart/2009/3/layout/RandomtoResultProcess"/>
    <dgm:cxn modelId="{A9C5F0B0-E238-4D9B-9F94-0CCA969A7F67}" type="presParOf" srcId="{C5965A03-E628-412F-A550-107067BBE726}" destId="{9FC460C7-3B8E-45AD-8274-E2F0EEA8F63D}" srcOrd="13" destOrd="0" presId="urn:microsoft.com/office/officeart/2009/3/layout/RandomtoResultProcess"/>
    <dgm:cxn modelId="{2189A311-7901-49EE-88C0-154CDD830D91}" type="presParOf" srcId="{C5965A03-E628-412F-A550-107067BBE726}" destId="{291D6BF7-87E7-4CE5-9726-83950D8E167E}" srcOrd="14" destOrd="0" presId="urn:microsoft.com/office/officeart/2009/3/layout/RandomtoResultProcess"/>
    <dgm:cxn modelId="{F5614120-E391-429E-B121-0C8120A58DBA}" type="presParOf" srcId="{C5965A03-E628-412F-A550-107067BBE726}" destId="{E8D88725-0702-4E90-9256-60903791EF8A}" srcOrd="15" destOrd="0" presId="urn:microsoft.com/office/officeart/2009/3/layout/RandomtoResultProcess"/>
    <dgm:cxn modelId="{8DB4EF59-9079-428D-A254-909FF7E55EBF}" type="presParOf" srcId="{C5965A03-E628-412F-A550-107067BBE726}" destId="{893526B2-AA2A-44A5-9402-66B89984770F}" srcOrd="16" destOrd="0" presId="urn:microsoft.com/office/officeart/2009/3/layout/RandomtoResultProcess"/>
    <dgm:cxn modelId="{1FA5F18C-D3F0-4F3E-989D-768E3127D0DF}" type="presParOf" srcId="{C5965A03-E628-412F-A550-107067BBE726}" destId="{497F3DC1-F2ED-4F23-8307-0E4FC00ADD10}" srcOrd="17" destOrd="0" presId="urn:microsoft.com/office/officeart/2009/3/layout/RandomtoResultProcess"/>
    <dgm:cxn modelId="{E293103F-CA52-4256-8025-59308134863D}" type="presParOf" srcId="{C5965A03-E628-412F-A550-107067BBE726}" destId="{213CD3BC-02C5-4B62-8BEC-9F9EE9849E99}" srcOrd="18" destOrd="0" presId="urn:microsoft.com/office/officeart/2009/3/layout/RandomtoResultProcess"/>
    <dgm:cxn modelId="{C110E17C-D592-4076-A0D7-E2511CAC798E}" type="presParOf" srcId="{C5965A03-E628-412F-A550-107067BBE726}" destId="{974A5893-16D2-40B6-B2A6-EBEB07CD4C51}" srcOrd="19" destOrd="0" presId="urn:microsoft.com/office/officeart/2009/3/layout/RandomtoResultProcess"/>
    <dgm:cxn modelId="{42D630ED-638F-4ACA-B097-D7F6A70FAB3C}" type="presParOf" srcId="{28C157C9-3E94-4E4B-B6C1-7699C504AC5A}" destId="{468F760A-567A-4D4A-9554-59E077AEA896}" srcOrd="1" destOrd="0" presId="urn:microsoft.com/office/officeart/2009/3/layout/RandomtoResultProcess"/>
    <dgm:cxn modelId="{BAB3A41B-0CAE-4151-BAAC-A51A36DF6766}" type="presParOf" srcId="{468F760A-567A-4D4A-9554-59E077AEA896}" destId="{08F1807E-17E8-42A7-8BED-464DACA39F4E}" srcOrd="0" destOrd="0" presId="urn:microsoft.com/office/officeart/2009/3/layout/RandomtoResultProcess"/>
    <dgm:cxn modelId="{8165DC20-F065-4B2A-977A-713691CAE4F7}" type="presParOf" srcId="{468F760A-567A-4D4A-9554-59E077AEA896}" destId="{C2243401-ACAE-466A-967F-77F03CB232AF}" srcOrd="1" destOrd="0" presId="urn:microsoft.com/office/officeart/2009/3/layout/RandomtoResultProcess"/>
    <dgm:cxn modelId="{5289190D-DA41-47E1-A00D-064FF2277C1F}" type="presParOf" srcId="{28C157C9-3E94-4E4B-B6C1-7699C504AC5A}" destId="{A5EC6A28-1986-4D66-A972-DE44A2AA3568}" srcOrd="2" destOrd="0" presId="urn:microsoft.com/office/officeart/2009/3/layout/RandomtoResultProcess"/>
    <dgm:cxn modelId="{D8A00F1C-E19D-4266-9DAF-ECE6D43774D7}" type="presParOf" srcId="{28C157C9-3E94-4E4B-B6C1-7699C504AC5A}" destId="{11FD21DB-C743-43E4-9C19-ED4DECB660F0}" srcOrd="3" destOrd="0" presId="urn:microsoft.com/office/officeart/2009/3/layout/RandomtoResultProcess"/>
    <dgm:cxn modelId="{29D40660-35A0-4A5A-91D4-C3A939E2DFF1}" type="presParOf" srcId="{11FD21DB-C743-43E4-9C19-ED4DECB660F0}" destId="{04B9295D-7256-4EE0-B49B-208186A3CDBC}" srcOrd="0" destOrd="0" presId="urn:microsoft.com/office/officeart/2009/3/layout/RandomtoResultProcess"/>
    <dgm:cxn modelId="{C9BE4B02-796C-4DCD-AE1B-AD87E67C02AB}" type="presParOf" srcId="{11FD21DB-C743-43E4-9C19-ED4DECB660F0}" destId="{81B14724-7558-4A27-A067-DA4CD6F62137}" srcOrd="1" destOrd="0" presId="urn:microsoft.com/office/officeart/2009/3/layout/RandomtoResultProcess"/>
    <dgm:cxn modelId="{6AC63058-49F7-4C1A-B9EC-F0FA65633894}" type="presParOf" srcId="{28C157C9-3E94-4E4B-B6C1-7699C504AC5A}" destId="{FF2562A6-7BE6-4158-B855-5BC3B8E16171}" srcOrd="4" destOrd="0" presId="urn:microsoft.com/office/officeart/2009/3/layout/RandomtoResultProcess"/>
    <dgm:cxn modelId="{F586B65E-FEAB-4A19-A7CF-009C9B10B2A6}" type="presParOf" srcId="{FF2562A6-7BE6-4158-B855-5BC3B8E16171}" destId="{8839CB47-9000-4F8A-A76F-582178D606B6}" srcOrd="0" destOrd="0" presId="urn:microsoft.com/office/officeart/2009/3/layout/RandomtoResultProcess"/>
    <dgm:cxn modelId="{E869100F-CDEC-4F1F-90CE-9A77C5F5707A}" type="presParOf" srcId="{FF2562A6-7BE6-4158-B855-5BC3B8E16171}" destId="{EB2505DF-4FD7-45AC-B5A1-3EB64A920327}"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01FF2F-3559-4F33-BF5D-72977ACE6F7A}"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tr-TR"/>
        </a:p>
      </dgm:t>
    </dgm:pt>
    <dgm:pt modelId="{F457D1CE-0F69-4FBB-9320-D779CB786E20}">
      <dgm:prSet phldrT="[Metin]"/>
      <dgm:spPr/>
      <dgm:t>
        <a:bodyPr/>
        <a:lstStyle/>
        <a:p>
          <a:r>
            <a:rPr lang="tr-TR" dirty="0">
              <a:solidFill>
                <a:schemeClr val="accent5">
                  <a:lumMod val="75000"/>
                </a:schemeClr>
              </a:solidFill>
              <a:latin typeface="Comic Sans MS" panose="030F0702030302020204" pitchFamily="66" charset="0"/>
            </a:rPr>
            <a:t>Üniversite Öğretim elemanlarının görev ve sorumlulukları / Hakları</a:t>
          </a:r>
        </a:p>
      </dgm:t>
    </dgm:pt>
    <dgm:pt modelId="{E775ECCA-C6D1-486D-9BAA-2540B6DE845F}" type="parTrans" cxnId="{1B235A49-9324-49E9-AD95-6B636E50DDDC}">
      <dgm:prSet/>
      <dgm:spPr/>
      <dgm:t>
        <a:bodyPr/>
        <a:lstStyle/>
        <a:p>
          <a:endParaRPr lang="tr-TR"/>
        </a:p>
      </dgm:t>
    </dgm:pt>
    <dgm:pt modelId="{9DEC394B-8091-41C6-AA38-421CB2C5B89C}" type="sibTrans" cxnId="{1B235A49-9324-49E9-AD95-6B636E50DDDC}">
      <dgm:prSet/>
      <dgm:spPr/>
      <dgm:t>
        <a:bodyPr/>
        <a:lstStyle/>
        <a:p>
          <a:endParaRPr lang="tr-TR"/>
        </a:p>
      </dgm:t>
    </dgm:pt>
    <dgm:pt modelId="{CFD5FC40-4660-4D38-B034-9DAB90C194D3}">
      <dgm:prSet phldrT="[Metin]"/>
      <dgm:spPr/>
      <dgm:t>
        <a:bodyPr/>
        <a:lstStyle/>
        <a:p>
          <a:r>
            <a:rPr lang="tr-TR" dirty="0">
              <a:solidFill>
                <a:schemeClr val="accent5">
                  <a:lumMod val="75000"/>
                </a:schemeClr>
              </a:solidFill>
              <a:latin typeface="Comic Sans MS" panose="030F0702030302020204" pitchFamily="66" charset="0"/>
            </a:rPr>
            <a:t>Üniversite Yöneticilerinin Görev ve Sorumlulukları / Hakları</a:t>
          </a:r>
        </a:p>
      </dgm:t>
    </dgm:pt>
    <dgm:pt modelId="{BF4BC6A7-79B5-4D11-A1B6-563B54FD0E1C}" type="parTrans" cxnId="{65565465-E399-472D-993C-92A3A71EE3FB}">
      <dgm:prSet/>
      <dgm:spPr/>
      <dgm:t>
        <a:bodyPr/>
        <a:lstStyle/>
        <a:p>
          <a:endParaRPr lang="tr-TR"/>
        </a:p>
      </dgm:t>
    </dgm:pt>
    <dgm:pt modelId="{238F4D6E-04D6-4CC9-8123-A87005682BFF}" type="sibTrans" cxnId="{65565465-E399-472D-993C-92A3A71EE3FB}">
      <dgm:prSet/>
      <dgm:spPr/>
      <dgm:t>
        <a:bodyPr/>
        <a:lstStyle/>
        <a:p>
          <a:endParaRPr lang="tr-TR"/>
        </a:p>
      </dgm:t>
    </dgm:pt>
    <dgm:pt modelId="{B2435F1B-72CB-4450-9D2B-D2E3E89932AC}">
      <dgm:prSet phldrT="[Metin]"/>
      <dgm:spPr/>
      <dgm:t>
        <a:bodyPr/>
        <a:lstStyle/>
        <a:p>
          <a:r>
            <a:rPr lang="tr-TR" dirty="0"/>
            <a:t>Üniversite Öğrencilerinin Görev ve Sorumlulukları / Hakları</a:t>
          </a:r>
        </a:p>
      </dgm:t>
    </dgm:pt>
    <dgm:pt modelId="{28BB8983-6B7B-4E4B-9EB8-8986AAAE6126}" type="parTrans" cxnId="{D1EBB085-F761-4C46-B362-9C0A37E78EFB}">
      <dgm:prSet/>
      <dgm:spPr/>
      <dgm:t>
        <a:bodyPr/>
        <a:lstStyle/>
        <a:p>
          <a:endParaRPr lang="tr-TR"/>
        </a:p>
      </dgm:t>
    </dgm:pt>
    <dgm:pt modelId="{31A6A85C-DD71-4A89-9A3D-A770CE723637}" type="sibTrans" cxnId="{D1EBB085-F761-4C46-B362-9C0A37E78EFB}">
      <dgm:prSet/>
      <dgm:spPr/>
      <dgm:t>
        <a:bodyPr/>
        <a:lstStyle/>
        <a:p>
          <a:endParaRPr lang="tr-TR"/>
        </a:p>
      </dgm:t>
    </dgm:pt>
    <dgm:pt modelId="{2B661273-0931-4081-BE62-83D89D9D228D}" type="pres">
      <dgm:prSet presAssocID="{D701FF2F-3559-4F33-BF5D-72977ACE6F7A}" presName="Name0" presStyleCnt="0">
        <dgm:presLayoutVars>
          <dgm:dir/>
          <dgm:resizeHandles val="exact"/>
        </dgm:presLayoutVars>
      </dgm:prSet>
      <dgm:spPr/>
    </dgm:pt>
    <dgm:pt modelId="{EABD7652-3902-4A9E-A53E-8E3A43DFE07E}" type="pres">
      <dgm:prSet presAssocID="{D701FF2F-3559-4F33-BF5D-72977ACE6F7A}" presName="fgShape" presStyleLbl="fgShp" presStyleIdx="0" presStyleCnt="1"/>
      <dgm:spPr/>
    </dgm:pt>
    <dgm:pt modelId="{F2AEB09C-EEF4-473E-92A1-16158C46FD8A}" type="pres">
      <dgm:prSet presAssocID="{D701FF2F-3559-4F33-BF5D-72977ACE6F7A}" presName="linComp" presStyleCnt="0"/>
      <dgm:spPr/>
    </dgm:pt>
    <dgm:pt modelId="{52C0CCF0-4250-46A9-989D-59615F3AD413}" type="pres">
      <dgm:prSet presAssocID="{F457D1CE-0F69-4FBB-9320-D779CB786E20}" presName="compNode" presStyleCnt="0"/>
      <dgm:spPr/>
    </dgm:pt>
    <dgm:pt modelId="{BE648D73-3B4F-4F24-A8DE-2FDDA25E26BE}" type="pres">
      <dgm:prSet presAssocID="{F457D1CE-0F69-4FBB-9320-D779CB786E20}" presName="bkgdShape" presStyleLbl="node1" presStyleIdx="0" presStyleCnt="3"/>
      <dgm:spPr/>
    </dgm:pt>
    <dgm:pt modelId="{2868498E-BF54-4D7C-A0DB-16334E27AD05}" type="pres">
      <dgm:prSet presAssocID="{F457D1CE-0F69-4FBB-9320-D779CB786E20}" presName="nodeTx" presStyleLbl="node1" presStyleIdx="0" presStyleCnt="3">
        <dgm:presLayoutVars>
          <dgm:bulletEnabled val="1"/>
        </dgm:presLayoutVars>
      </dgm:prSet>
      <dgm:spPr/>
    </dgm:pt>
    <dgm:pt modelId="{DB05179B-12E9-4291-AF76-0CF013244E27}" type="pres">
      <dgm:prSet presAssocID="{F457D1CE-0F69-4FBB-9320-D779CB786E20}" presName="invisiNode" presStyleLbl="node1" presStyleIdx="0" presStyleCnt="3"/>
      <dgm:spPr/>
    </dgm:pt>
    <dgm:pt modelId="{053356C4-22C4-4C04-A15B-E440151C21E0}" type="pres">
      <dgm:prSet presAssocID="{F457D1CE-0F69-4FBB-9320-D779CB786E2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F476617-0CF3-4108-B4BA-BED7D6419C7E}" type="pres">
      <dgm:prSet presAssocID="{9DEC394B-8091-41C6-AA38-421CB2C5B89C}" presName="sibTrans" presStyleLbl="sibTrans2D1" presStyleIdx="0" presStyleCnt="0"/>
      <dgm:spPr/>
    </dgm:pt>
    <dgm:pt modelId="{84B8354D-96F2-47F1-9D16-FC23967FBCD8}" type="pres">
      <dgm:prSet presAssocID="{CFD5FC40-4660-4D38-B034-9DAB90C194D3}" presName="compNode" presStyleCnt="0"/>
      <dgm:spPr/>
    </dgm:pt>
    <dgm:pt modelId="{3EDDC87A-1903-463F-8EA1-613A8A73A654}" type="pres">
      <dgm:prSet presAssocID="{CFD5FC40-4660-4D38-B034-9DAB90C194D3}" presName="bkgdShape" presStyleLbl="node1" presStyleIdx="1" presStyleCnt="3"/>
      <dgm:spPr/>
    </dgm:pt>
    <dgm:pt modelId="{88487749-3C4B-40BF-8436-C7E7DCD5E010}" type="pres">
      <dgm:prSet presAssocID="{CFD5FC40-4660-4D38-B034-9DAB90C194D3}" presName="nodeTx" presStyleLbl="node1" presStyleIdx="1" presStyleCnt="3">
        <dgm:presLayoutVars>
          <dgm:bulletEnabled val="1"/>
        </dgm:presLayoutVars>
      </dgm:prSet>
      <dgm:spPr/>
    </dgm:pt>
    <dgm:pt modelId="{77611776-4AA5-4CE3-AB94-3BACC6A14BD4}" type="pres">
      <dgm:prSet presAssocID="{CFD5FC40-4660-4D38-B034-9DAB90C194D3}" presName="invisiNode" presStyleLbl="node1" presStyleIdx="1" presStyleCnt="3"/>
      <dgm:spPr/>
    </dgm:pt>
    <dgm:pt modelId="{D4E533E5-EE82-4523-8A53-51E5AB7B76C5}" type="pres">
      <dgm:prSet presAssocID="{CFD5FC40-4660-4D38-B034-9DAB90C194D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E18F63B-60F1-4019-A8FF-62322BDABDA9}" type="pres">
      <dgm:prSet presAssocID="{238F4D6E-04D6-4CC9-8123-A87005682BFF}" presName="sibTrans" presStyleLbl="sibTrans2D1" presStyleIdx="0" presStyleCnt="0"/>
      <dgm:spPr/>
    </dgm:pt>
    <dgm:pt modelId="{069B3F5A-E84E-40D1-8066-EBCA2C4765B6}" type="pres">
      <dgm:prSet presAssocID="{B2435F1B-72CB-4450-9D2B-D2E3E89932AC}" presName="compNode" presStyleCnt="0"/>
      <dgm:spPr/>
    </dgm:pt>
    <dgm:pt modelId="{0EBA130C-E78F-4384-BE2E-9CBF21257AC8}" type="pres">
      <dgm:prSet presAssocID="{B2435F1B-72CB-4450-9D2B-D2E3E89932AC}" presName="bkgdShape" presStyleLbl="node1" presStyleIdx="2" presStyleCnt="3" custLinFactNeighborY="-1666"/>
      <dgm:spPr/>
    </dgm:pt>
    <dgm:pt modelId="{0651ED85-A94E-4C1B-BAED-A22AC9CC1D0A}" type="pres">
      <dgm:prSet presAssocID="{B2435F1B-72CB-4450-9D2B-D2E3E89932AC}" presName="nodeTx" presStyleLbl="node1" presStyleIdx="2" presStyleCnt="3">
        <dgm:presLayoutVars>
          <dgm:bulletEnabled val="1"/>
        </dgm:presLayoutVars>
      </dgm:prSet>
      <dgm:spPr/>
    </dgm:pt>
    <dgm:pt modelId="{033B5BF4-225A-41F4-B7DB-6A292AACAA68}" type="pres">
      <dgm:prSet presAssocID="{B2435F1B-72CB-4450-9D2B-D2E3E89932AC}" presName="invisiNode" presStyleLbl="node1" presStyleIdx="2" presStyleCnt="3"/>
      <dgm:spPr/>
    </dgm:pt>
    <dgm:pt modelId="{DCD11B5E-EFCD-4536-A43C-69C23DC75507}" type="pres">
      <dgm:prSet presAssocID="{B2435F1B-72CB-4450-9D2B-D2E3E89932A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Lst>
  <dgm:cxnLst>
    <dgm:cxn modelId="{8B123001-4C3A-457C-92A0-B01C915E3E19}" type="presOf" srcId="{CFD5FC40-4660-4D38-B034-9DAB90C194D3}" destId="{88487749-3C4B-40BF-8436-C7E7DCD5E010}" srcOrd="1" destOrd="0" presId="urn:microsoft.com/office/officeart/2005/8/layout/hList7"/>
    <dgm:cxn modelId="{330BC038-BFDD-46DB-AFA9-D3A966964B2A}" type="presOf" srcId="{B2435F1B-72CB-4450-9D2B-D2E3E89932AC}" destId="{0651ED85-A94E-4C1B-BAED-A22AC9CC1D0A}" srcOrd="1" destOrd="0" presId="urn:microsoft.com/office/officeart/2005/8/layout/hList7"/>
    <dgm:cxn modelId="{3F75E25E-2A6B-4770-B265-119550547A7C}" type="presOf" srcId="{B2435F1B-72CB-4450-9D2B-D2E3E89932AC}" destId="{0EBA130C-E78F-4384-BE2E-9CBF21257AC8}" srcOrd="0" destOrd="0" presId="urn:microsoft.com/office/officeart/2005/8/layout/hList7"/>
    <dgm:cxn modelId="{65565465-E399-472D-993C-92A3A71EE3FB}" srcId="{D701FF2F-3559-4F33-BF5D-72977ACE6F7A}" destId="{CFD5FC40-4660-4D38-B034-9DAB90C194D3}" srcOrd="1" destOrd="0" parTransId="{BF4BC6A7-79B5-4D11-A1B6-563B54FD0E1C}" sibTransId="{238F4D6E-04D6-4CC9-8123-A87005682BFF}"/>
    <dgm:cxn modelId="{1B235A49-9324-49E9-AD95-6B636E50DDDC}" srcId="{D701FF2F-3559-4F33-BF5D-72977ACE6F7A}" destId="{F457D1CE-0F69-4FBB-9320-D779CB786E20}" srcOrd="0" destOrd="0" parTransId="{E775ECCA-C6D1-486D-9BAA-2540B6DE845F}" sibTransId="{9DEC394B-8091-41C6-AA38-421CB2C5B89C}"/>
    <dgm:cxn modelId="{1364CF6D-B275-4014-8A95-38E983731C28}" type="presOf" srcId="{238F4D6E-04D6-4CC9-8123-A87005682BFF}" destId="{1E18F63B-60F1-4019-A8FF-62322BDABDA9}" srcOrd="0" destOrd="0" presId="urn:microsoft.com/office/officeart/2005/8/layout/hList7"/>
    <dgm:cxn modelId="{56B8B14F-A69A-4FE2-94EC-19EB02005EE5}" type="presOf" srcId="{9DEC394B-8091-41C6-AA38-421CB2C5B89C}" destId="{CF476617-0CF3-4108-B4BA-BED7D6419C7E}" srcOrd="0" destOrd="0" presId="urn:microsoft.com/office/officeart/2005/8/layout/hList7"/>
    <dgm:cxn modelId="{E2D83370-62CA-42EA-82F8-804D09DA9F58}" type="presOf" srcId="{F457D1CE-0F69-4FBB-9320-D779CB786E20}" destId="{2868498E-BF54-4D7C-A0DB-16334E27AD05}" srcOrd="1" destOrd="0" presId="urn:microsoft.com/office/officeart/2005/8/layout/hList7"/>
    <dgm:cxn modelId="{B1CAD85A-1DDF-4ECE-A02F-DE7E999D4620}" type="presOf" srcId="{F457D1CE-0F69-4FBB-9320-D779CB786E20}" destId="{BE648D73-3B4F-4F24-A8DE-2FDDA25E26BE}" srcOrd="0" destOrd="0" presId="urn:microsoft.com/office/officeart/2005/8/layout/hList7"/>
    <dgm:cxn modelId="{D1EBB085-F761-4C46-B362-9C0A37E78EFB}" srcId="{D701FF2F-3559-4F33-BF5D-72977ACE6F7A}" destId="{B2435F1B-72CB-4450-9D2B-D2E3E89932AC}" srcOrd="2" destOrd="0" parTransId="{28BB8983-6B7B-4E4B-9EB8-8986AAAE6126}" sibTransId="{31A6A85C-DD71-4A89-9A3D-A770CE723637}"/>
    <dgm:cxn modelId="{58C54690-CECE-4FE9-9A64-659DD754413C}" type="presOf" srcId="{CFD5FC40-4660-4D38-B034-9DAB90C194D3}" destId="{3EDDC87A-1903-463F-8EA1-613A8A73A654}" srcOrd="0" destOrd="0" presId="urn:microsoft.com/office/officeart/2005/8/layout/hList7"/>
    <dgm:cxn modelId="{B8D796AE-536D-42A9-8051-BA2452BDD240}" type="presOf" srcId="{D701FF2F-3559-4F33-BF5D-72977ACE6F7A}" destId="{2B661273-0931-4081-BE62-83D89D9D228D}" srcOrd="0" destOrd="0" presId="urn:microsoft.com/office/officeart/2005/8/layout/hList7"/>
    <dgm:cxn modelId="{FDDCA08A-EDD9-4E6C-9AB9-61D04FCFFAAD}" type="presParOf" srcId="{2B661273-0931-4081-BE62-83D89D9D228D}" destId="{EABD7652-3902-4A9E-A53E-8E3A43DFE07E}" srcOrd="0" destOrd="0" presId="urn:microsoft.com/office/officeart/2005/8/layout/hList7"/>
    <dgm:cxn modelId="{80ADABF9-5D35-483F-8FBF-81D510917AC1}" type="presParOf" srcId="{2B661273-0931-4081-BE62-83D89D9D228D}" destId="{F2AEB09C-EEF4-473E-92A1-16158C46FD8A}" srcOrd="1" destOrd="0" presId="urn:microsoft.com/office/officeart/2005/8/layout/hList7"/>
    <dgm:cxn modelId="{DAA69BE0-D39B-48C4-B0B4-D77E8D765951}" type="presParOf" srcId="{F2AEB09C-EEF4-473E-92A1-16158C46FD8A}" destId="{52C0CCF0-4250-46A9-989D-59615F3AD413}" srcOrd="0" destOrd="0" presId="urn:microsoft.com/office/officeart/2005/8/layout/hList7"/>
    <dgm:cxn modelId="{3B8BC5C7-D553-4D2D-BDD9-C8DADF76163D}" type="presParOf" srcId="{52C0CCF0-4250-46A9-989D-59615F3AD413}" destId="{BE648D73-3B4F-4F24-A8DE-2FDDA25E26BE}" srcOrd="0" destOrd="0" presId="urn:microsoft.com/office/officeart/2005/8/layout/hList7"/>
    <dgm:cxn modelId="{58A73F8E-CD91-4CF7-A4A1-0283E12E4A4C}" type="presParOf" srcId="{52C0CCF0-4250-46A9-989D-59615F3AD413}" destId="{2868498E-BF54-4D7C-A0DB-16334E27AD05}" srcOrd="1" destOrd="0" presId="urn:microsoft.com/office/officeart/2005/8/layout/hList7"/>
    <dgm:cxn modelId="{5E45E963-2D0C-43FF-B0FE-82807FEEAFF3}" type="presParOf" srcId="{52C0CCF0-4250-46A9-989D-59615F3AD413}" destId="{DB05179B-12E9-4291-AF76-0CF013244E27}" srcOrd="2" destOrd="0" presId="urn:microsoft.com/office/officeart/2005/8/layout/hList7"/>
    <dgm:cxn modelId="{49F8EFAD-A778-43B8-BBBD-CFEE5ADB4EFD}" type="presParOf" srcId="{52C0CCF0-4250-46A9-989D-59615F3AD413}" destId="{053356C4-22C4-4C04-A15B-E440151C21E0}" srcOrd="3" destOrd="0" presId="urn:microsoft.com/office/officeart/2005/8/layout/hList7"/>
    <dgm:cxn modelId="{931C5C27-4421-46D5-AFE7-E294674A6779}" type="presParOf" srcId="{F2AEB09C-EEF4-473E-92A1-16158C46FD8A}" destId="{CF476617-0CF3-4108-B4BA-BED7D6419C7E}" srcOrd="1" destOrd="0" presId="urn:microsoft.com/office/officeart/2005/8/layout/hList7"/>
    <dgm:cxn modelId="{36965CA9-3836-4EEA-B81D-C98FEE5E4185}" type="presParOf" srcId="{F2AEB09C-EEF4-473E-92A1-16158C46FD8A}" destId="{84B8354D-96F2-47F1-9D16-FC23967FBCD8}" srcOrd="2" destOrd="0" presId="urn:microsoft.com/office/officeart/2005/8/layout/hList7"/>
    <dgm:cxn modelId="{8B961A56-1BD9-463E-B321-4F131C9C8649}" type="presParOf" srcId="{84B8354D-96F2-47F1-9D16-FC23967FBCD8}" destId="{3EDDC87A-1903-463F-8EA1-613A8A73A654}" srcOrd="0" destOrd="0" presId="urn:microsoft.com/office/officeart/2005/8/layout/hList7"/>
    <dgm:cxn modelId="{672EE5C6-6E2D-4B9F-9DFD-BB82DAAF3891}" type="presParOf" srcId="{84B8354D-96F2-47F1-9D16-FC23967FBCD8}" destId="{88487749-3C4B-40BF-8436-C7E7DCD5E010}" srcOrd="1" destOrd="0" presId="urn:microsoft.com/office/officeart/2005/8/layout/hList7"/>
    <dgm:cxn modelId="{69DF4549-569B-4DFA-AFD4-98A348E781D0}" type="presParOf" srcId="{84B8354D-96F2-47F1-9D16-FC23967FBCD8}" destId="{77611776-4AA5-4CE3-AB94-3BACC6A14BD4}" srcOrd="2" destOrd="0" presId="urn:microsoft.com/office/officeart/2005/8/layout/hList7"/>
    <dgm:cxn modelId="{322B5F38-2750-4567-BAF2-98997587D393}" type="presParOf" srcId="{84B8354D-96F2-47F1-9D16-FC23967FBCD8}" destId="{D4E533E5-EE82-4523-8A53-51E5AB7B76C5}" srcOrd="3" destOrd="0" presId="urn:microsoft.com/office/officeart/2005/8/layout/hList7"/>
    <dgm:cxn modelId="{E4DEBBA5-D0AF-46B0-8BDC-BF51516F3910}" type="presParOf" srcId="{F2AEB09C-EEF4-473E-92A1-16158C46FD8A}" destId="{1E18F63B-60F1-4019-A8FF-62322BDABDA9}" srcOrd="3" destOrd="0" presId="urn:microsoft.com/office/officeart/2005/8/layout/hList7"/>
    <dgm:cxn modelId="{C343DCF5-C914-4E36-8A50-CA5E5399090F}" type="presParOf" srcId="{F2AEB09C-EEF4-473E-92A1-16158C46FD8A}" destId="{069B3F5A-E84E-40D1-8066-EBCA2C4765B6}" srcOrd="4" destOrd="0" presId="urn:microsoft.com/office/officeart/2005/8/layout/hList7"/>
    <dgm:cxn modelId="{C51FC48B-887A-4A38-9D6E-A271B3DEC7A9}" type="presParOf" srcId="{069B3F5A-E84E-40D1-8066-EBCA2C4765B6}" destId="{0EBA130C-E78F-4384-BE2E-9CBF21257AC8}" srcOrd="0" destOrd="0" presId="urn:microsoft.com/office/officeart/2005/8/layout/hList7"/>
    <dgm:cxn modelId="{4108044A-5ED8-4DAC-AF3E-F9B1FF0424C1}" type="presParOf" srcId="{069B3F5A-E84E-40D1-8066-EBCA2C4765B6}" destId="{0651ED85-A94E-4C1B-BAED-A22AC9CC1D0A}" srcOrd="1" destOrd="0" presId="urn:microsoft.com/office/officeart/2005/8/layout/hList7"/>
    <dgm:cxn modelId="{CFD7174B-0705-4D08-9D48-EA6EC5C5A77A}" type="presParOf" srcId="{069B3F5A-E84E-40D1-8066-EBCA2C4765B6}" destId="{033B5BF4-225A-41F4-B7DB-6A292AACAA68}" srcOrd="2" destOrd="0" presId="urn:microsoft.com/office/officeart/2005/8/layout/hList7"/>
    <dgm:cxn modelId="{F9E4D212-FC06-4C3A-8FA6-A4112B97CD97}" type="presParOf" srcId="{069B3F5A-E84E-40D1-8066-EBCA2C4765B6}" destId="{DCD11B5E-EFCD-4536-A43C-69C23DC7550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9F5AC1-70FC-4322-BE67-964C5D096A86}" type="doc">
      <dgm:prSet loTypeId="urn:microsoft.com/office/officeart/2005/8/layout/radial4" loCatId="relationship" qsTypeId="urn:microsoft.com/office/officeart/2005/8/quickstyle/simple1#10" qsCatId="simple" csTypeId="urn:microsoft.com/office/officeart/2005/8/colors/colorful4" csCatId="colorful" phldr="1"/>
      <dgm:spPr/>
      <dgm:t>
        <a:bodyPr/>
        <a:lstStyle/>
        <a:p>
          <a:endParaRPr lang="en-US"/>
        </a:p>
      </dgm:t>
    </dgm:pt>
    <dgm:pt modelId="{01DF7E18-DA95-4C68-8F6D-1C646E686D13}">
      <dgm:prSet custT="1"/>
      <dgm:spPr/>
      <dgm:t>
        <a:bodyPr/>
        <a:lstStyle/>
        <a:p>
          <a:pPr rtl="0"/>
          <a:r>
            <a:rPr lang="tr-TR" sz="2400" b="1" dirty="0" err="1">
              <a:solidFill>
                <a:schemeClr val="accent5">
                  <a:lumMod val="75000"/>
                </a:schemeClr>
              </a:solidFill>
              <a:latin typeface="Comic Sans MS" panose="030F0702030302020204" pitchFamily="66" charset="0"/>
            </a:rPr>
            <a:t>Akademisyen’in</a:t>
          </a:r>
          <a:r>
            <a:rPr lang="tr-TR" sz="2400" b="1" dirty="0">
              <a:solidFill>
                <a:schemeClr val="accent5">
                  <a:lumMod val="75000"/>
                </a:schemeClr>
              </a:solidFill>
              <a:latin typeface="Comic Sans MS" panose="030F0702030302020204" pitchFamily="66" charset="0"/>
            </a:rPr>
            <a:t> üç temel görevi</a:t>
          </a:r>
          <a:endParaRPr lang="en-US" sz="2400" b="1" dirty="0">
            <a:solidFill>
              <a:schemeClr val="accent5">
                <a:lumMod val="75000"/>
              </a:schemeClr>
            </a:solidFill>
            <a:latin typeface="Comic Sans MS" panose="030F0702030302020204" pitchFamily="66" charset="0"/>
          </a:endParaRPr>
        </a:p>
      </dgm:t>
    </dgm:pt>
    <dgm:pt modelId="{FDC77A46-C839-4D03-8AD7-A9DA4192ECBA}" type="parTrans" cxnId="{CA0BBDDD-7822-4ED2-9983-7F3B8056CC9D}">
      <dgm:prSet/>
      <dgm:spPr/>
      <dgm:t>
        <a:bodyPr/>
        <a:lstStyle/>
        <a:p>
          <a:endParaRPr lang="en-US" sz="2800" b="1">
            <a:solidFill>
              <a:schemeClr val="tx1"/>
            </a:solidFill>
          </a:endParaRPr>
        </a:p>
      </dgm:t>
    </dgm:pt>
    <dgm:pt modelId="{FF6CD071-46D2-423F-B5C2-9C8300941E6A}" type="sibTrans" cxnId="{CA0BBDDD-7822-4ED2-9983-7F3B8056CC9D}">
      <dgm:prSet/>
      <dgm:spPr/>
      <dgm:t>
        <a:bodyPr/>
        <a:lstStyle/>
        <a:p>
          <a:endParaRPr lang="en-US" sz="2800" b="1">
            <a:solidFill>
              <a:schemeClr val="tx1"/>
            </a:solidFill>
          </a:endParaRPr>
        </a:p>
      </dgm:t>
    </dgm:pt>
    <dgm:pt modelId="{E8576EDB-A041-4882-8124-CEF2308A214D}">
      <dgm:prSet custT="1"/>
      <dgm:spPr/>
      <dgm:t>
        <a:bodyPr/>
        <a:lstStyle/>
        <a:p>
          <a:pPr algn="ctr" rtl="0">
            <a:spcAft>
              <a:spcPts val="0"/>
            </a:spcAft>
          </a:pPr>
          <a:r>
            <a:rPr lang="tr-TR" altLang="tr-TR" sz="2400" b="0" dirty="0">
              <a:solidFill>
                <a:schemeClr val="accent5">
                  <a:lumMod val="75000"/>
                </a:schemeClr>
              </a:solidFill>
              <a:latin typeface="Comic Sans MS" panose="030F0702030302020204" pitchFamily="66" charset="0"/>
            </a:rPr>
            <a:t>Eğitim </a:t>
          </a:r>
        </a:p>
        <a:p>
          <a:pPr algn="ctr" rtl="0">
            <a:spcAft>
              <a:spcPts val="0"/>
            </a:spcAft>
          </a:pPr>
          <a:r>
            <a:rPr lang="tr-TR" altLang="tr-TR" sz="2400" b="0" dirty="0">
              <a:solidFill>
                <a:schemeClr val="accent5">
                  <a:lumMod val="75000"/>
                </a:schemeClr>
              </a:solidFill>
              <a:latin typeface="Comic Sans MS" panose="030F0702030302020204" pitchFamily="66" charset="0"/>
            </a:rPr>
            <a:t>ve </a:t>
          </a:r>
        </a:p>
        <a:p>
          <a:pPr algn="ctr" rtl="0">
            <a:spcAft>
              <a:spcPts val="0"/>
            </a:spcAft>
          </a:pPr>
          <a:r>
            <a:rPr lang="tr-TR" altLang="tr-TR" sz="2400" b="0" dirty="0">
              <a:solidFill>
                <a:schemeClr val="accent5">
                  <a:lumMod val="75000"/>
                </a:schemeClr>
              </a:solidFill>
              <a:latin typeface="Comic Sans MS" panose="030F0702030302020204" pitchFamily="66" charset="0"/>
            </a:rPr>
            <a:t>Öğretim Faaliyetleri</a:t>
          </a:r>
          <a:endParaRPr lang="en-US" sz="2400" b="0" dirty="0">
            <a:solidFill>
              <a:schemeClr val="accent5">
                <a:lumMod val="75000"/>
              </a:schemeClr>
            </a:solidFill>
            <a:latin typeface="Comic Sans MS" panose="030F0702030302020204" pitchFamily="66" charset="0"/>
          </a:endParaRPr>
        </a:p>
      </dgm:t>
    </dgm:pt>
    <dgm:pt modelId="{6431112C-06B0-4132-8FD5-B84B8686B3A2}" type="parTrans" cxnId="{24E6482F-831B-402B-86AA-BA032B707B47}">
      <dgm:prSet/>
      <dgm:spPr/>
      <dgm:t>
        <a:bodyPr/>
        <a:lstStyle/>
        <a:p>
          <a:endParaRPr lang="en-US" sz="2800" b="1">
            <a:solidFill>
              <a:schemeClr val="tx1"/>
            </a:solidFill>
          </a:endParaRPr>
        </a:p>
      </dgm:t>
    </dgm:pt>
    <dgm:pt modelId="{03F7FFAF-01CD-4502-966E-606E55763D69}" type="sibTrans" cxnId="{24E6482F-831B-402B-86AA-BA032B707B47}">
      <dgm:prSet/>
      <dgm:spPr/>
      <dgm:t>
        <a:bodyPr/>
        <a:lstStyle/>
        <a:p>
          <a:endParaRPr lang="en-US" sz="2800" b="1">
            <a:solidFill>
              <a:schemeClr val="tx1"/>
            </a:solidFill>
          </a:endParaRPr>
        </a:p>
      </dgm:t>
    </dgm:pt>
    <dgm:pt modelId="{37A177F1-3637-4B48-97F1-6E8B34DDEC2A}">
      <dgm:prSet custT="1"/>
      <dgm:spPr/>
      <dgm:t>
        <a:bodyPr/>
        <a:lstStyle/>
        <a:p>
          <a:pPr rtl="0"/>
          <a:r>
            <a:rPr lang="tr-TR" altLang="tr-TR" sz="2400" b="0" dirty="0">
              <a:solidFill>
                <a:schemeClr val="accent5">
                  <a:lumMod val="75000"/>
                </a:schemeClr>
              </a:solidFill>
              <a:latin typeface="Comic Sans MS" panose="030F0702030302020204" pitchFamily="66" charset="0"/>
            </a:rPr>
            <a:t>Bilimsel Araştırma ve Yayın Faaliyetleri </a:t>
          </a:r>
          <a:endParaRPr lang="en-US" sz="2400" b="0" dirty="0">
            <a:solidFill>
              <a:schemeClr val="accent5">
                <a:lumMod val="75000"/>
              </a:schemeClr>
            </a:solidFill>
            <a:latin typeface="Comic Sans MS" panose="030F0702030302020204" pitchFamily="66" charset="0"/>
          </a:endParaRPr>
        </a:p>
      </dgm:t>
    </dgm:pt>
    <dgm:pt modelId="{8EE509CB-2F7F-4E08-8684-83DAA693B1C3}" type="parTrans" cxnId="{2F83CCC9-4210-4932-BB65-722F9761F18A}">
      <dgm:prSet/>
      <dgm:spPr/>
      <dgm:t>
        <a:bodyPr/>
        <a:lstStyle/>
        <a:p>
          <a:endParaRPr lang="en-US" sz="2800" b="1">
            <a:solidFill>
              <a:schemeClr val="tx1"/>
            </a:solidFill>
          </a:endParaRPr>
        </a:p>
      </dgm:t>
    </dgm:pt>
    <dgm:pt modelId="{DB95C2ED-4164-4C8B-805B-E50477E97486}" type="sibTrans" cxnId="{2F83CCC9-4210-4932-BB65-722F9761F18A}">
      <dgm:prSet/>
      <dgm:spPr/>
      <dgm:t>
        <a:bodyPr/>
        <a:lstStyle/>
        <a:p>
          <a:endParaRPr lang="en-US" sz="2800" b="1">
            <a:solidFill>
              <a:schemeClr val="tx1"/>
            </a:solidFill>
          </a:endParaRPr>
        </a:p>
      </dgm:t>
    </dgm:pt>
    <dgm:pt modelId="{A5619CC1-9993-4918-A891-14C014FED2E8}">
      <dgm:prSet custT="1"/>
      <dgm:spPr/>
      <dgm:t>
        <a:bodyPr/>
        <a:lstStyle/>
        <a:p>
          <a:pPr rtl="0">
            <a:spcAft>
              <a:spcPts val="0"/>
            </a:spcAft>
          </a:pPr>
          <a:r>
            <a:rPr lang="tr-TR" altLang="tr-TR" sz="2400" dirty="0">
              <a:latin typeface="Comic Sans MS" panose="030F0702030302020204" pitchFamily="66" charset="0"/>
            </a:rPr>
            <a:t>Toplumun</a:t>
          </a:r>
        </a:p>
        <a:p>
          <a:pPr>
            <a:spcAft>
              <a:spcPts val="0"/>
            </a:spcAft>
          </a:pPr>
          <a:r>
            <a:rPr lang="tr-TR" altLang="tr-TR" sz="2400" dirty="0">
              <a:latin typeface="Comic Sans MS" panose="030F0702030302020204" pitchFamily="66" charset="0"/>
            </a:rPr>
            <a:t>Aydınlatılması ve Bilgilendirilmesi</a:t>
          </a:r>
          <a:endParaRPr lang="en-US" sz="2400" b="1" dirty="0">
            <a:latin typeface="Comic Sans MS" panose="030F0702030302020204" pitchFamily="66" charset="0"/>
          </a:endParaRPr>
        </a:p>
      </dgm:t>
    </dgm:pt>
    <dgm:pt modelId="{5A0B3708-44C2-4893-AC16-A499EABF493B}" type="parTrans" cxnId="{D6FB3BDF-0AB9-4EAF-BC02-94E362052A63}">
      <dgm:prSet/>
      <dgm:spPr/>
      <dgm:t>
        <a:bodyPr/>
        <a:lstStyle/>
        <a:p>
          <a:endParaRPr lang="en-US" sz="2800" b="1">
            <a:solidFill>
              <a:schemeClr val="tx1"/>
            </a:solidFill>
          </a:endParaRPr>
        </a:p>
      </dgm:t>
    </dgm:pt>
    <dgm:pt modelId="{71A73A52-D9EB-4C1B-B4FE-A7F6B571965B}" type="sibTrans" cxnId="{D6FB3BDF-0AB9-4EAF-BC02-94E362052A63}">
      <dgm:prSet/>
      <dgm:spPr/>
      <dgm:t>
        <a:bodyPr/>
        <a:lstStyle/>
        <a:p>
          <a:endParaRPr lang="en-US" sz="2800" b="1">
            <a:solidFill>
              <a:schemeClr val="tx1"/>
            </a:solidFill>
          </a:endParaRPr>
        </a:p>
      </dgm:t>
    </dgm:pt>
    <dgm:pt modelId="{E990FEF4-71FF-4157-B7B0-278AD2A6042B}" type="pres">
      <dgm:prSet presAssocID="{D89F5AC1-70FC-4322-BE67-964C5D096A86}" presName="cycle" presStyleCnt="0">
        <dgm:presLayoutVars>
          <dgm:chMax val="1"/>
          <dgm:dir/>
          <dgm:animLvl val="ctr"/>
          <dgm:resizeHandles val="exact"/>
        </dgm:presLayoutVars>
      </dgm:prSet>
      <dgm:spPr/>
    </dgm:pt>
    <dgm:pt modelId="{CC330E81-BEA3-40F1-A722-00625DC97E16}" type="pres">
      <dgm:prSet presAssocID="{01DF7E18-DA95-4C68-8F6D-1C646E686D13}" presName="centerShape" presStyleLbl="node0" presStyleIdx="0" presStyleCnt="1" custScaleX="141840" custLinFactNeighborX="-1333" custLinFactNeighborY="-43518"/>
      <dgm:spPr/>
    </dgm:pt>
    <dgm:pt modelId="{AA201467-7304-4269-99E5-7861D47F745D}" type="pres">
      <dgm:prSet presAssocID="{6431112C-06B0-4132-8FD5-B84B8686B3A2}" presName="parTrans" presStyleLbl="bgSibTrans2D1" presStyleIdx="0" presStyleCnt="3" custAng="10691710" custFlipHor="0" custScaleX="44085" custScaleY="99096" custLinFactNeighborX="12527" custLinFactNeighborY="-98668"/>
      <dgm:spPr/>
    </dgm:pt>
    <dgm:pt modelId="{0A732A2A-3EE1-4CE0-A3C3-19D3BE65004A}" type="pres">
      <dgm:prSet presAssocID="{E8576EDB-A041-4882-8124-CEF2308A214D}" presName="node" presStyleLbl="node1" presStyleIdx="0" presStyleCnt="3" custRadScaleRad="107350" custRadScaleInc="-44162">
        <dgm:presLayoutVars>
          <dgm:bulletEnabled val="1"/>
        </dgm:presLayoutVars>
      </dgm:prSet>
      <dgm:spPr/>
    </dgm:pt>
    <dgm:pt modelId="{29CA58CB-D64E-4E87-9EF6-9A901A0E6072}" type="pres">
      <dgm:prSet presAssocID="{8EE509CB-2F7F-4E08-8684-83DAA693B1C3}" presName="parTrans" presStyleLbl="bgSibTrans2D1" presStyleIdx="1" presStyleCnt="3" custAng="10800020" custFlipHor="1" custScaleX="43110" custLinFactNeighborX="1779" custLinFactNeighborY="-70028"/>
      <dgm:spPr/>
    </dgm:pt>
    <dgm:pt modelId="{FB6956D4-2220-411F-808B-CB807C90CA93}" type="pres">
      <dgm:prSet presAssocID="{37A177F1-3637-4B48-97F1-6E8B34DDEC2A}" presName="node" presStyleLbl="node1" presStyleIdx="1" presStyleCnt="3" custRadScaleRad="19477" custRadScaleInc="-286885">
        <dgm:presLayoutVars>
          <dgm:bulletEnabled val="1"/>
        </dgm:presLayoutVars>
      </dgm:prSet>
      <dgm:spPr/>
    </dgm:pt>
    <dgm:pt modelId="{5FB4FB3F-0D94-4036-B40A-1B79390B5B7D}" type="pres">
      <dgm:prSet presAssocID="{5A0B3708-44C2-4893-AC16-A499EABF493B}" presName="parTrans" presStyleLbl="bgSibTrans2D1" presStyleIdx="2" presStyleCnt="3" custAng="11394203" custScaleX="33096" custScaleY="97438" custLinFactY="-6611" custLinFactNeighborX="-21171" custLinFactNeighborY="-100000"/>
      <dgm:spPr/>
    </dgm:pt>
    <dgm:pt modelId="{FFE81683-BEB9-4F9F-8291-8D1B0157FE56}" type="pres">
      <dgm:prSet presAssocID="{A5619CC1-9993-4918-A891-14C014FED2E8}" presName="node" presStyleLbl="node1" presStyleIdx="2" presStyleCnt="3" custScaleX="135135" custScaleY="136064" custRadScaleRad="108572" custRadScaleInc="55555">
        <dgm:presLayoutVars>
          <dgm:bulletEnabled val="1"/>
        </dgm:presLayoutVars>
      </dgm:prSet>
      <dgm:spPr/>
    </dgm:pt>
  </dgm:ptLst>
  <dgm:cxnLst>
    <dgm:cxn modelId="{9E605C07-B010-495E-AA63-B45D622D8BF3}" type="presOf" srcId="{6431112C-06B0-4132-8FD5-B84B8686B3A2}" destId="{AA201467-7304-4269-99E5-7861D47F745D}" srcOrd="0" destOrd="0" presId="urn:microsoft.com/office/officeart/2005/8/layout/radial4"/>
    <dgm:cxn modelId="{C2551C0D-593D-4E70-B8D6-EFF49167E6FE}" type="presOf" srcId="{A5619CC1-9993-4918-A891-14C014FED2E8}" destId="{FFE81683-BEB9-4F9F-8291-8D1B0157FE56}" srcOrd="0" destOrd="0" presId="urn:microsoft.com/office/officeart/2005/8/layout/radial4"/>
    <dgm:cxn modelId="{24E6482F-831B-402B-86AA-BA032B707B47}" srcId="{01DF7E18-DA95-4C68-8F6D-1C646E686D13}" destId="{E8576EDB-A041-4882-8124-CEF2308A214D}" srcOrd="0" destOrd="0" parTransId="{6431112C-06B0-4132-8FD5-B84B8686B3A2}" sibTransId="{03F7FFAF-01CD-4502-966E-606E55763D69}"/>
    <dgm:cxn modelId="{D4B70F3C-90BC-4FF5-A2BB-9CFBDDC46FB8}" type="presOf" srcId="{8EE509CB-2F7F-4E08-8684-83DAA693B1C3}" destId="{29CA58CB-D64E-4E87-9EF6-9A901A0E6072}" srcOrd="0" destOrd="0" presId="urn:microsoft.com/office/officeart/2005/8/layout/radial4"/>
    <dgm:cxn modelId="{1C073B47-8DF9-477A-8B72-DD876C9F0C9F}" type="presOf" srcId="{01DF7E18-DA95-4C68-8F6D-1C646E686D13}" destId="{CC330E81-BEA3-40F1-A722-00625DC97E16}" srcOrd="0" destOrd="0" presId="urn:microsoft.com/office/officeart/2005/8/layout/radial4"/>
    <dgm:cxn modelId="{D3DBCF7A-FEC0-44C7-A3A7-A5E5DD1094C4}" type="presOf" srcId="{D89F5AC1-70FC-4322-BE67-964C5D096A86}" destId="{E990FEF4-71FF-4157-B7B0-278AD2A6042B}" srcOrd="0" destOrd="0" presId="urn:microsoft.com/office/officeart/2005/8/layout/radial4"/>
    <dgm:cxn modelId="{BD63819F-B31D-408D-A367-A61BB9FE1346}" type="presOf" srcId="{E8576EDB-A041-4882-8124-CEF2308A214D}" destId="{0A732A2A-3EE1-4CE0-A3C3-19D3BE65004A}" srcOrd="0" destOrd="0" presId="urn:microsoft.com/office/officeart/2005/8/layout/radial4"/>
    <dgm:cxn modelId="{2F83CCC9-4210-4932-BB65-722F9761F18A}" srcId="{01DF7E18-DA95-4C68-8F6D-1C646E686D13}" destId="{37A177F1-3637-4B48-97F1-6E8B34DDEC2A}" srcOrd="1" destOrd="0" parTransId="{8EE509CB-2F7F-4E08-8684-83DAA693B1C3}" sibTransId="{DB95C2ED-4164-4C8B-805B-E50477E97486}"/>
    <dgm:cxn modelId="{CA0BBDDD-7822-4ED2-9983-7F3B8056CC9D}" srcId="{D89F5AC1-70FC-4322-BE67-964C5D096A86}" destId="{01DF7E18-DA95-4C68-8F6D-1C646E686D13}" srcOrd="0" destOrd="0" parTransId="{FDC77A46-C839-4D03-8AD7-A9DA4192ECBA}" sibTransId="{FF6CD071-46D2-423F-B5C2-9C8300941E6A}"/>
    <dgm:cxn modelId="{D6FB3BDF-0AB9-4EAF-BC02-94E362052A63}" srcId="{01DF7E18-DA95-4C68-8F6D-1C646E686D13}" destId="{A5619CC1-9993-4918-A891-14C014FED2E8}" srcOrd="2" destOrd="0" parTransId="{5A0B3708-44C2-4893-AC16-A499EABF493B}" sibTransId="{71A73A52-D9EB-4C1B-B4FE-A7F6B571965B}"/>
    <dgm:cxn modelId="{855FF6E1-ADF0-4818-94DB-1DD015714EE4}" type="presOf" srcId="{37A177F1-3637-4B48-97F1-6E8B34DDEC2A}" destId="{FB6956D4-2220-411F-808B-CB807C90CA93}" srcOrd="0" destOrd="0" presId="urn:microsoft.com/office/officeart/2005/8/layout/radial4"/>
    <dgm:cxn modelId="{9013B4EA-6ECF-47C1-B240-CB62D3C4EF8F}" type="presOf" srcId="{5A0B3708-44C2-4893-AC16-A499EABF493B}" destId="{5FB4FB3F-0D94-4036-B40A-1B79390B5B7D}" srcOrd="0" destOrd="0" presId="urn:microsoft.com/office/officeart/2005/8/layout/radial4"/>
    <dgm:cxn modelId="{B4B1152A-A306-42BF-80DB-101C93FB16EA}" type="presParOf" srcId="{E990FEF4-71FF-4157-B7B0-278AD2A6042B}" destId="{CC330E81-BEA3-40F1-A722-00625DC97E16}" srcOrd="0" destOrd="0" presId="urn:microsoft.com/office/officeart/2005/8/layout/radial4"/>
    <dgm:cxn modelId="{F2A83AB4-FE85-4B08-9AFB-84607E891903}" type="presParOf" srcId="{E990FEF4-71FF-4157-B7B0-278AD2A6042B}" destId="{AA201467-7304-4269-99E5-7861D47F745D}" srcOrd="1" destOrd="0" presId="urn:microsoft.com/office/officeart/2005/8/layout/radial4"/>
    <dgm:cxn modelId="{2EA1C27F-3787-4D01-BC46-3589B15AD41F}" type="presParOf" srcId="{E990FEF4-71FF-4157-B7B0-278AD2A6042B}" destId="{0A732A2A-3EE1-4CE0-A3C3-19D3BE65004A}" srcOrd="2" destOrd="0" presId="urn:microsoft.com/office/officeart/2005/8/layout/radial4"/>
    <dgm:cxn modelId="{C8FDC340-E5B1-409A-8C87-CB833B5DB38C}" type="presParOf" srcId="{E990FEF4-71FF-4157-B7B0-278AD2A6042B}" destId="{29CA58CB-D64E-4E87-9EF6-9A901A0E6072}" srcOrd="3" destOrd="0" presId="urn:microsoft.com/office/officeart/2005/8/layout/radial4"/>
    <dgm:cxn modelId="{6C2975B2-D331-4E70-AE63-22ABF1A51A24}" type="presParOf" srcId="{E990FEF4-71FF-4157-B7B0-278AD2A6042B}" destId="{FB6956D4-2220-411F-808B-CB807C90CA93}" srcOrd="4" destOrd="0" presId="urn:microsoft.com/office/officeart/2005/8/layout/radial4"/>
    <dgm:cxn modelId="{A0467595-F746-43BA-BFE7-F3CEFD8B98FA}" type="presParOf" srcId="{E990FEF4-71FF-4157-B7B0-278AD2A6042B}" destId="{5FB4FB3F-0D94-4036-B40A-1B79390B5B7D}" srcOrd="5" destOrd="0" presId="urn:microsoft.com/office/officeart/2005/8/layout/radial4"/>
    <dgm:cxn modelId="{EEF582A1-9FC0-41B6-B045-61199EAED859}" type="presParOf" srcId="{E990FEF4-71FF-4157-B7B0-278AD2A6042B}" destId="{FFE81683-BEB9-4F9F-8291-8D1B0157FE5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37C787-8AC0-41CD-B925-EED4642EA1EE}" type="doc">
      <dgm:prSet loTypeId="urn:microsoft.com/office/officeart/2005/8/layout/hProcess9" loCatId="process" qsTypeId="urn:microsoft.com/office/officeart/2005/8/quickstyle/simple1" qsCatId="simple" csTypeId="urn:microsoft.com/office/officeart/2005/8/colors/colorful5" csCatId="colorful" phldr="1"/>
      <dgm:spPr/>
    </dgm:pt>
    <dgm:pt modelId="{7109535E-DB99-4E79-B42F-DA8D34CCD8F7}">
      <dgm:prSet phldrT="[Metin]" custT="1"/>
      <dgm:spPr/>
      <dgm:t>
        <a:bodyPr/>
        <a:lstStyle/>
        <a:p>
          <a:r>
            <a:rPr lang="tr-TR" sz="2000" dirty="0">
              <a:latin typeface="Comic Sans MS" panose="030F0702030302020204" pitchFamily="66" charset="0"/>
            </a:rPr>
            <a:t>Üniversite çatısı altında </a:t>
          </a:r>
          <a:r>
            <a:rPr lang="tr-TR" sz="2000" b="0" dirty="0">
              <a:solidFill>
                <a:srgbClr val="FF0000"/>
              </a:solidFill>
              <a:latin typeface="Comic Sans MS" panose="030F0702030302020204" pitchFamily="66" charset="0"/>
            </a:rPr>
            <a:t>araştırma yapanların </a:t>
          </a:r>
          <a:r>
            <a:rPr lang="tr-TR" sz="2000" dirty="0">
              <a:latin typeface="Comic Sans MS" panose="030F0702030302020204" pitchFamily="66" charset="0"/>
            </a:rPr>
            <a:t>araştırma etiği açısından gereklilikleri yerine getirmesi</a:t>
          </a:r>
        </a:p>
      </dgm:t>
    </dgm:pt>
    <dgm:pt modelId="{68D52928-5679-4D4A-A6F6-3598B4ED2D1D}" type="parTrans" cxnId="{91124D0C-3B1C-410F-A6FB-6C30BB0D97DD}">
      <dgm:prSet/>
      <dgm:spPr/>
      <dgm:t>
        <a:bodyPr/>
        <a:lstStyle/>
        <a:p>
          <a:endParaRPr lang="tr-TR" sz="2400"/>
        </a:p>
      </dgm:t>
    </dgm:pt>
    <dgm:pt modelId="{A694EA95-C1FF-474B-95B6-418D097D6D8E}" type="sibTrans" cxnId="{91124D0C-3B1C-410F-A6FB-6C30BB0D97DD}">
      <dgm:prSet/>
      <dgm:spPr/>
      <dgm:t>
        <a:bodyPr/>
        <a:lstStyle/>
        <a:p>
          <a:endParaRPr lang="tr-TR" sz="2400"/>
        </a:p>
      </dgm:t>
    </dgm:pt>
    <dgm:pt modelId="{03F28147-82AF-441C-B0D5-D9F6EC3C8F86}">
      <dgm:prSet phldrT="[Metin]" custT="1"/>
      <dgm:spPr>
        <a:solidFill>
          <a:srgbClr val="92D050"/>
        </a:solidFill>
      </dgm:spPr>
      <dgm:t>
        <a:bodyPr/>
        <a:lstStyle/>
        <a:p>
          <a:r>
            <a:rPr lang="tr-TR" sz="2000" b="0" dirty="0">
              <a:solidFill>
                <a:srgbClr val="FF0000"/>
              </a:solidFill>
              <a:latin typeface="Comic Sans MS" panose="030F0702030302020204" pitchFamily="66" charset="0"/>
            </a:rPr>
            <a:t>Akademisyen ve öğrencilerin </a:t>
          </a:r>
          <a:r>
            <a:rPr lang="tr-TR" sz="2000" dirty="0">
              <a:solidFill>
                <a:schemeClr val="accent5">
                  <a:lumMod val="75000"/>
                </a:schemeClr>
              </a:solidFill>
              <a:latin typeface="Comic Sans MS" panose="030F0702030302020204" pitchFamily="66" charset="0"/>
            </a:rPr>
            <a:t>görev ve sorumluluklarının, ayrıca haklarının tanımlanmış olması</a:t>
          </a:r>
        </a:p>
      </dgm:t>
    </dgm:pt>
    <dgm:pt modelId="{AF2BC144-B370-4A46-BFAC-35FE8D6A3D84}" type="parTrans" cxnId="{9EC9D788-350E-49C1-A610-122E300D1B1F}">
      <dgm:prSet/>
      <dgm:spPr/>
      <dgm:t>
        <a:bodyPr/>
        <a:lstStyle/>
        <a:p>
          <a:endParaRPr lang="tr-TR" sz="2400"/>
        </a:p>
      </dgm:t>
    </dgm:pt>
    <dgm:pt modelId="{DD480B6D-1318-4B74-A684-73C969F49015}" type="sibTrans" cxnId="{9EC9D788-350E-49C1-A610-122E300D1B1F}">
      <dgm:prSet/>
      <dgm:spPr/>
      <dgm:t>
        <a:bodyPr/>
        <a:lstStyle/>
        <a:p>
          <a:endParaRPr lang="tr-TR" sz="2400"/>
        </a:p>
      </dgm:t>
    </dgm:pt>
    <dgm:pt modelId="{CF6728DC-6A80-40CC-9795-0F9B1226883D}">
      <dgm:prSet phldrT="[Metin]" custT="1"/>
      <dgm:spPr/>
      <dgm:t>
        <a:bodyPr/>
        <a:lstStyle/>
        <a:p>
          <a:r>
            <a:rPr lang="tr-TR" sz="2000" b="0" dirty="0">
              <a:solidFill>
                <a:srgbClr val="FF0000"/>
              </a:solidFill>
              <a:latin typeface="Comic Sans MS" panose="030F0702030302020204" pitchFamily="66" charset="0"/>
            </a:rPr>
            <a:t>Üniversite yöneticilerinin </a:t>
          </a:r>
          <a:r>
            <a:rPr lang="tr-TR" sz="2000" dirty="0">
              <a:solidFill>
                <a:schemeClr val="accent5">
                  <a:lumMod val="75000"/>
                </a:schemeClr>
              </a:solidFill>
              <a:latin typeface="Comic Sans MS" panose="030F0702030302020204" pitchFamily="66" charset="0"/>
            </a:rPr>
            <a:t>görev ve sorumluluklarının tanımlanması</a:t>
          </a:r>
        </a:p>
      </dgm:t>
    </dgm:pt>
    <dgm:pt modelId="{91B3A931-F4FB-4F25-84DB-87556F954EC6}" type="parTrans" cxnId="{AB1FB080-3E12-4F62-9031-093103145FBA}">
      <dgm:prSet/>
      <dgm:spPr/>
      <dgm:t>
        <a:bodyPr/>
        <a:lstStyle/>
        <a:p>
          <a:endParaRPr lang="tr-TR" sz="2400"/>
        </a:p>
      </dgm:t>
    </dgm:pt>
    <dgm:pt modelId="{340BC7F1-3315-4B37-83CC-E84F282E4869}" type="sibTrans" cxnId="{AB1FB080-3E12-4F62-9031-093103145FBA}">
      <dgm:prSet/>
      <dgm:spPr/>
      <dgm:t>
        <a:bodyPr/>
        <a:lstStyle/>
        <a:p>
          <a:endParaRPr lang="tr-TR" sz="2400"/>
        </a:p>
      </dgm:t>
    </dgm:pt>
    <dgm:pt modelId="{9587FCDA-3CB9-495B-9951-149E0E91D89D}" type="pres">
      <dgm:prSet presAssocID="{D237C787-8AC0-41CD-B925-EED4642EA1EE}" presName="CompostProcess" presStyleCnt="0">
        <dgm:presLayoutVars>
          <dgm:dir/>
          <dgm:resizeHandles val="exact"/>
        </dgm:presLayoutVars>
      </dgm:prSet>
      <dgm:spPr/>
    </dgm:pt>
    <dgm:pt modelId="{7003BDEE-74EC-4F39-8941-3ED8667F2179}" type="pres">
      <dgm:prSet presAssocID="{D237C787-8AC0-41CD-B925-EED4642EA1EE}" presName="arrow" presStyleLbl="bgShp" presStyleIdx="0" presStyleCnt="1"/>
      <dgm:spPr/>
    </dgm:pt>
    <dgm:pt modelId="{A28BCF5A-ACAF-477D-80EF-353B9FAE0DB5}" type="pres">
      <dgm:prSet presAssocID="{D237C787-8AC0-41CD-B925-EED4642EA1EE}" presName="linearProcess" presStyleCnt="0"/>
      <dgm:spPr/>
    </dgm:pt>
    <dgm:pt modelId="{06981AC6-D03B-494B-A2AD-B39763D16F5C}" type="pres">
      <dgm:prSet presAssocID="{7109535E-DB99-4E79-B42F-DA8D34CCD8F7}" presName="textNode" presStyleLbl="node1" presStyleIdx="0" presStyleCnt="3">
        <dgm:presLayoutVars>
          <dgm:bulletEnabled val="1"/>
        </dgm:presLayoutVars>
      </dgm:prSet>
      <dgm:spPr/>
    </dgm:pt>
    <dgm:pt modelId="{4CCF3D96-58FC-48DE-8E83-E81C58944D26}" type="pres">
      <dgm:prSet presAssocID="{A694EA95-C1FF-474B-95B6-418D097D6D8E}" presName="sibTrans" presStyleCnt="0"/>
      <dgm:spPr/>
    </dgm:pt>
    <dgm:pt modelId="{78D8E257-EA2B-4ECC-B6E3-1F85AF3BCF9B}" type="pres">
      <dgm:prSet presAssocID="{03F28147-82AF-441C-B0D5-D9F6EC3C8F86}" presName="textNode" presStyleLbl="node1" presStyleIdx="1" presStyleCnt="3" custScaleX="101371" custLinFactNeighborX="0" custLinFactNeighborY="2682">
        <dgm:presLayoutVars>
          <dgm:bulletEnabled val="1"/>
        </dgm:presLayoutVars>
      </dgm:prSet>
      <dgm:spPr/>
    </dgm:pt>
    <dgm:pt modelId="{994F1D8D-5FD7-4140-B65E-D1FA94A224FF}" type="pres">
      <dgm:prSet presAssocID="{DD480B6D-1318-4B74-A684-73C969F49015}" presName="sibTrans" presStyleCnt="0"/>
      <dgm:spPr/>
    </dgm:pt>
    <dgm:pt modelId="{E1672ACE-FAF3-411D-B97F-D66010FB8EE0}" type="pres">
      <dgm:prSet presAssocID="{CF6728DC-6A80-40CC-9795-0F9B1226883D}" presName="textNode" presStyleLbl="node1" presStyleIdx="2" presStyleCnt="3" custLinFactX="1718" custLinFactNeighborX="100000" custLinFactNeighborY="1">
        <dgm:presLayoutVars>
          <dgm:bulletEnabled val="1"/>
        </dgm:presLayoutVars>
      </dgm:prSet>
      <dgm:spPr/>
    </dgm:pt>
  </dgm:ptLst>
  <dgm:cxnLst>
    <dgm:cxn modelId="{91124D0C-3B1C-410F-A6FB-6C30BB0D97DD}" srcId="{D237C787-8AC0-41CD-B925-EED4642EA1EE}" destId="{7109535E-DB99-4E79-B42F-DA8D34CCD8F7}" srcOrd="0" destOrd="0" parTransId="{68D52928-5679-4D4A-A6F6-3598B4ED2D1D}" sibTransId="{A694EA95-C1FF-474B-95B6-418D097D6D8E}"/>
    <dgm:cxn modelId="{86B15114-2DAA-4B81-BB7E-3ED6AF12541C}" type="presOf" srcId="{03F28147-82AF-441C-B0D5-D9F6EC3C8F86}" destId="{78D8E257-EA2B-4ECC-B6E3-1F85AF3BCF9B}" srcOrd="0" destOrd="0" presId="urn:microsoft.com/office/officeart/2005/8/layout/hProcess9"/>
    <dgm:cxn modelId="{BB1BB21B-69CF-4C13-9386-13C9AA1950AE}" type="presOf" srcId="{CF6728DC-6A80-40CC-9795-0F9B1226883D}" destId="{E1672ACE-FAF3-411D-B97F-D66010FB8EE0}" srcOrd="0" destOrd="0" presId="urn:microsoft.com/office/officeart/2005/8/layout/hProcess9"/>
    <dgm:cxn modelId="{E6D1FA35-C060-496C-B21B-850DAAD4DA53}" type="presOf" srcId="{D237C787-8AC0-41CD-B925-EED4642EA1EE}" destId="{9587FCDA-3CB9-495B-9951-149E0E91D89D}" srcOrd="0" destOrd="0" presId="urn:microsoft.com/office/officeart/2005/8/layout/hProcess9"/>
    <dgm:cxn modelId="{D5A97E74-23D8-40F7-AB28-5C6DC9678535}" type="presOf" srcId="{7109535E-DB99-4E79-B42F-DA8D34CCD8F7}" destId="{06981AC6-D03B-494B-A2AD-B39763D16F5C}" srcOrd="0" destOrd="0" presId="urn:microsoft.com/office/officeart/2005/8/layout/hProcess9"/>
    <dgm:cxn modelId="{AB1FB080-3E12-4F62-9031-093103145FBA}" srcId="{D237C787-8AC0-41CD-B925-EED4642EA1EE}" destId="{CF6728DC-6A80-40CC-9795-0F9B1226883D}" srcOrd="2" destOrd="0" parTransId="{91B3A931-F4FB-4F25-84DB-87556F954EC6}" sibTransId="{340BC7F1-3315-4B37-83CC-E84F282E4869}"/>
    <dgm:cxn modelId="{9EC9D788-350E-49C1-A610-122E300D1B1F}" srcId="{D237C787-8AC0-41CD-B925-EED4642EA1EE}" destId="{03F28147-82AF-441C-B0D5-D9F6EC3C8F86}" srcOrd="1" destOrd="0" parTransId="{AF2BC144-B370-4A46-BFAC-35FE8D6A3D84}" sibTransId="{DD480B6D-1318-4B74-A684-73C969F49015}"/>
    <dgm:cxn modelId="{6A7E2338-A3C9-4DCB-8DD2-775BD2619F05}" type="presParOf" srcId="{9587FCDA-3CB9-495B-9951-149E0E91D89D}" destId="{7003BDEE-74EC-4F39-8941-3ED8667F2179}" srcOrd="0" destOrd="0" presId="urn:microsoft.com/office/officeart/2005/8/layout/hProcess9"/>
    <dgm:cxn modelId="{3D0CC90A-F1C0-4AAA-BEA5-EB0D1EA66A76}" type="presParOf" srcId="{9587FCDA-3CB9-495B-9951-149E0E91D89D}" destId="{A28BCF5A-ACAF-477D-80EF-353B9FAE0DB5}" srcOrd="1" destOrd="0" presId="urn:microsoft.com/office/officeart/2005/8/layout/hProcess9"/>
    <dgm:cxn modelId="{6D32D0B6-EFFB-48CE-B759-067F8797F7B1}" type="presParOf" srcId="{A28BCF5A-ACAF-477D-80EF-353B9FAE0DB5}" destId="{06981AC6-D03B-494B-A2AD-B39763D16F5C}" srcOrd="0" destOrd="0" presId="urn:microsoft.com/office/officeart/2005/8/layout/hProcess9"/>
    <dgm:cxn modelId="{A16E81CA-7F4A-4CE1-BE28-36341F18F7E9}" type="presParOf" srcId="{A28BCF5A-ACAF-477D-80EF-353B9FAE0DB5}" destId="{4CCF3D96-58FC-48DE-8E83-E81C58944D26}" srcOrd="1" destOrd="0" presId="urn:microsoft.com/office/officeart/2005/8/layout/hProcess9"/>
    <dgm:cxn modelId="{A069D7C2-AFCC-4197-BB20-FE21357D0A81}" type="presParOf" srcId="{A28BCF5A-ACAF-477D-80EF-353B9FAE0DB5}" destId="{78D8E257-EA2B-4ECC-B6E3-1F85AF3BCF9B}" srcOrd="2" destOrd="0" presId="urn:microsoft.com/office/officeart/2005/8/layout/hProcess9"/>
    <dgm:cxn modelId="{86BB5727-4560-4844-9227-F95482D4DD0D}" type="presParOf" srcId="{A28BCF5A-ACAF-477D-80EF-353B9FAE0DB5}" destId="{994F1D8D-5FD7-4140-B65E-D1FA94A224FF}" srcOrd="3" destOrd="0" presId="urn:microsoft.com/office/officeart/2005/8/layout/hProcess9"/>
    <dgm:cxn modelId="{7E5055C9-C80F-46F3-BCF2-9D1313C41F28}" type="presParOf" srcId="{A28BCF5A-ACAF-477D-80EF-353B9FAE0DB5}" destId="{E1672ACE-FAF3-411D-B97F-D66010FB8EE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71CAA-61FF-459F-B17D-D71B0333C645}">
      <dsp:nvSpPr>
        <dsp:cNvPr id="0" name=""/>
        <dsp:cNvSpPr/>
      </dsp:nvSpPr>
      <dsp:spPr>
        <a:xfrm>
          <a:off x="1643522" y="275724"/>
          <a:ext cx="4917959" cy="4917959"/>
        </a:xfrm>
        <a:prstGeom prst="blockArc">
          <a:avLst>
            <a:gd name="adj1" fmla="val 12212796"/>
            <a:gd name="adj2" fmla="val 18223782"/>
            <a:gd name="adj3" fmla="val 453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4F835E-A65D-4B7A-84BC-F76068DABCCD}">
      <dsp:nvSpPr>
        <dsp:cNvPr id="0" name=""/>
        <dsp:cNvSpPr/>
      </dsp:nvSpPr>
      <dsp:spPr>
        <a:xfrm>
          <a:off x="1567779" y="433571"/>
          <a:ext cx="4917959" cy="4917959"/>
        </a:xfrm>
        <a:prstGeom prst="blockArc">
          <a:avLst>
            <a:gd name="adj1" fmla="val 9112625"/>
            <a:gd name="adj2" fmla="val 12463290"/>
            <a:gd name="adj3" fmla="val 453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D72252-40EE-4765-A020-2CB373F05B54}">
      <dsp:nvSpPr>
        <dsp:cNvPr id="0" name=""/>
        <dsp:cNvSpPr/>
      </dsp:nvSpPr>
      <dsp:spPr>
        <a:xfrm>
          <a:off x="1720529" y="783813"/>
          <a:ext cx="4917959" cy="4917959"/>
        </a:xfrm>
        <a:prstGeom prst="blockArc">
          <a:avLst>
            <a:gd name="adj1" fmla="val 3351154"/>
            <a:gd name="adj2" fmla="val 9659775"/>
            <a:gd name="adj3" fmla="val 453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4AF453-5CBF-448E-9093-B7522C2F9B9E}">
      <dsp:nvSpPr>
        <dsp:cNvPr id="0" name=""/>
        <dsp:cNvSpPr/>
      </dsp:nvSpPr>
      <dsp:spPr>
        <a:xfrm>
          <a:off x="4587875" y="909840"/>
          <a:ext cx="4917959" cy="4917959"/>
        </a:xfrm>
        <a:prstGeom prst="blockArc">
          <a:avLst>
            <a:gd name="adj1" fmla="val 915581"/>
            <a:gd name="adj2" fmla="val 7750846"/>
            <a:gd name="adj3" fmla="val 453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A73E4-4C7D-4AF0-9E32-C3158B43F950}">
      <dsp:nvSpPr>
        <dsp:cNvPr id="0" name=""/>
        <dsp:cNvSpPr/>
      </dsp:nvSpPr>
      <dsp:spPr>
        <a:xfrm>
          <a:off x="4654848" y="702032"/>
          <a:ext cx="4917959" cy="4917959"/>
        </a:xfrm>
        <a:prstGeom prst="blockArc">
          <a:avLst>
            <a:gd name="adj1" fmla="val 19562021"/>
            <a:gd name="adj2" fmla="val 1228000"/>
            <a:gd name="adj3" fmla="val 453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A1C160-9270-410F-B5B9-3B6B07720794}">
      <dsp:nvSpPr>
        <dsp:cNvPr id="0" name=""/>
        <dsp:cNvSpPr/>
      </dsp:nvSpPr>
      <dsp:spPr>
        <a:xfrm>
          <a:off x="4401604" y="213267"/>
          <a:ext cx="4917959" cy="4917959"/>
        </a:xfrm>
        <a:prstGeom prst="blockArc">
          <a:avLst>
            <a:gd name="adj1" fmla="val 14020548"/>
            <a:gd name="adj2" fmla="val 20351172"/>
            <a:gd name="adj3" fmla="val 453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A4494F-6524-4BE6-9B4D-D8779F4C0C4D}">
      <dsp:nvSpPr>
        <dsp:cNvPr id="0" name=""/>
        <dsp:cNvSpPr/>
      </dsp:nvSpPr>
      <dsp:spPr>
        <a:xfrm>
          <a:off x="4490922" y="2030200"/>
          <a:ext cx="1991561" cy="1760235"/>
        </a:xfrm>
        <a:prstGeom prst="ellipse">
          <a:avLst/>
        </a:prstGeom>
        <a:solidFill>
          <a:srgbClr val="00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tr-TR" sz="3200" b="1" kern="1200" dirty="0">
              <a:solidFill>
                <a:schemeClr val="tx1"/>
              </a:solidFill>
              <a:latin typeface="Comic Sans MS" panose="030F0702030302020204" pitchFamily="66" charset="0"/>
              <a:ea typeface="Verdana" panose="020B0604030504040204" pitchFamily="34" charset="0"/>
            </a:rPr>
            <a:t>ETİK</a:t>
          </a:r>
        </a:p>
      </dsp:txBody>
      <dsp:txXfrm>
        <a:off x="4782579" y="2287980"/>
        <a:ext cx="1408247" cy="1244675"/>
      </dsp:txXfrm>
    </dsp:sp>
    <dsp:sp modelId="{EE8A3AEE-026A-4DD5-B02A-678F480BE485}">
      <dsp:nvSpPr>
        <dsp:cNvPr id="0" name=""/>
        <dsp:cNvSpPr/>
      </dsp:nvSpPr>
      <dsp:spPr>
        <a:xfrm>
          <a:off x="3647930" y="-365120"/>
          <a:ext cx="3578116" cy="220218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Yunanca </a:t>
          </a:r>
          <a:r>
            <a:rPr lang="tr-TR" sz="1300" kern="1200" dirty="0" err="1">
              <a:solidFill>
                <a:schemeClr val="tx1"/>
              </a:solidFill>
              <a:latin typeface="Comic Sans MS" panose="030F0702030302020204" pitchFamily="66" charset="0"/>
              <a:ea typeface="Verdana" panose="020B0604030504040204" pitchFamily="34" charset="0"/>
              <a:cs typeface="Ebrima" panose="02000000000000000000" pitchFamily="2" charset="0"/>
            </a:rPr>
            <a:t>ethos</a:t>
          </a:r>
          <a:r>
            <a:rPr lang="tr-TR" sz="1300"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 (töre, ahlak) tabirinden gelir. Ahlaki olanın özünü ve temellerini araştıran bilim, insan davranışları ile ilgili problemleri inceleyen felsefe dalıdır”.</a:t>
          </a:r>
        </a:p>
        <a:p>
          <a:pPr marL="0" lvl="0" indent="0" algn="ctr" defTabSz="577850">
            <a:lnSpc>
              <a:spcPct val="90000"/>
            </a:lnSpc>
            <a:spcBef>
              <a:spcPct val="0"/>
            </a:spcBef>
            <a:spcAft>
              <a:spcPct val="35000"/>
            </a:spcAft>
            <a:buNone/>
          </a:pPr>
          <a:r>
            <a:rPr lang="tr-TR" sz="1300" b="1" i="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a:t>
          </a:r>
          <a:r>
            <a:rPr lang="tr-TR" sz="1300" b="1" i="1" kern="1200" dirty="0" err="1">
              <a:solidFill>
                <a:schemeClr val="tx1"/>
              </a:solidFill>
              <a:latin typeface="Comic Sans MS" panose="030F0702030302020204" pitchFamily="66" charset="0"/>
              <a:ea typeface="Verdana" panose="020B0604030504040204" pitchFamily="34" charset="0"/>
              <a:cs typeface="Ebrima" panose="02000000000000000000" pitchFamily="2" charset="0"/>
            </a:rPr>
            <a:t>Bolay</a:t>
          </a:r>
          <a:r>
            <a:rPr lang="tr-TR" sz="1300" b="1" i="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 2004)</a:t>
          </a:r>
          <a:endParaRPr lang="tr-TR" sz="1300" b="1" kern="1200" dirty="0">
            <a:solidFill>
              <a:schemeClr val="tx1"/>
            </a:solidFill>
            <a:latin typeface="Comic Sans MS" panose="030F0702030302020204" pitchFamily="66" charset="0"/>
            <a:ea typeface="Verdana" panose="020B0604030504040204" pitchFamily="34" charset="0"/>
          </a:endParaRPr>
        </a:p>
      </dsp:txBody>
      <dsp:txXfrm>
        <a:off x="4171933" y="-42617"/>
        <a:ext cx="2530110" cy="1557179"/>
      </dsp:txXfrm>
    </dsp:sp>
    <dsp:sp modelId="{A7BF3ABF-5A41-4BAA-A0D4-BA5FA6AA3852}">
      <dsp:nvSpPr>
        <dsp:cNvPr id="0" name=""/>
        <dsp:cNvSpPr/>
      </dsp:nvSpPr>
      <dsp:spPr>
        <a:xfrm>
          <a:off x="6983443" y="968474"/>
          <a:ext cx="4247176" cy="16996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tr-TR" sz="1300" kern="1200" dirty="0">
            <a:solidFill>
              <a:schemeClr val="tx1"/>
            </a:solidFill>
            <a:latin typeface="Comic Sans MS" panose="030F0702030302020204" pitchFamily="66" charset="0"/>
            <a:ea typeface="Verdana" panose="020B0604030504040204" pitchFamily="34" charset="0"/>
            <a:cs typeface="Ebrima" panose="02000000000000000000" pitchFamily="2" charset="0"/>
          </a:endParaRPr>
        </a:p>
        <a:p>
          <a:pPr marL="0" lvl="0" indent="0" algn="ctr" defTabSz="577850">
            <a:lnSpc>
              <a:spcPct val="90000"/>
            </a:lnSpc>
            <a:spcBef>
              <a:spcPct val="0"/>
            </a:spcBef>
            <a:spcAft>
              <a:spcPct val="35000"/>
            </a:spcAft>
            <a:buNone/>
          </a:pPr>
          <a:r>
            <a:rPr lang="tr-TR" sz="1300"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Türkçede etik sözcüğü ahlak sözcüğü ile eş anlamlı olarak da kullanılır.  Ahlak; toplum içinde kişilerin benimsedikleri, uymak zorunda bulundukları davranış biçimleri ve kurallarıdır </a:t>
          </a:r>
          <a:r>
            <a:rPr lang="tr-TR" sz="1300" b="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a:t>
          </a:r>
          <a:r>
            <a:rPr lang="tr-TR" sz="1300" b="1" kern="1200" dirty="0" err="1">
              <a:solidFill>
                <a:schemeClr val="tx1"/>
              </a:solidFill>
              <a:latin typeface="Comic Sans MS" panose="030F0702030302020204" pitchFamily="66" charset="0"/>
              <a:ea typeface="Verdana" panose="020B0604030504040204" pitchFamily="34" charset="0"/>
              <a:cs typeface="Ebrima" panose="02000000000000000000" pitchFamily="2" charset="0"/>
            </a:rPr>
            <a:t>TDK,t.y</a:t>
          </a:r>
          <a:r>
            <a:rPr lang="tr-TR" sz="1300" b="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a:t>
          </a:r>
          <a:endParaRPr lang="tr-TR" sz="1300" b="1" kern="1200" dirty="0">
            <a:solidFill>
              <a:schemeClr val="tx1"/>
            </a:solidFill>
            <a:latin typeface="Comic Sans MS" panose="030F0702030302020204" pitchFamily="66" charset="0"/>
            <a:ea typeface="Verdana" panose="020B0604030504040204" pitchFamily="34" charset="0"/>
          </a:endParaRPr>
        </a:p>
      </dsp:txBody>
      <dsp:txXfrm>
        <a:off x="7605428" y="1217377"/>
        <a:ext cx="3003206" cy="1201810"/>
      </dsp:txXfrm>
    </dsp:sp>
    <dsp:sp modelId="{CB54D9CF-B393-4F11-BF1A-2F8FBDCF1F9E}">
      <dsp:nvSpPr>
        <dsp:cNvPr id="0" name=""/>
        <dsp:cNvSpPr/>
      </dsp:nvSpPr>
      <dsp:spPr>
        <a:xfrm>
          <a:off x="7314198" y="2880904"/>
          <a:ext cx="4102421" cy="224089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solidFill>
                <a:schemeClr val="tx1"/>
              </a:solidFill>
              <a:latin typeface="Comic Sans MS" panose="030F0702030302020204" pitchFamily="66" charset="0"/>
              <a:ea typeface="Verdana" panose="020B0604030504040204" pitchFamily="34" charset="0"/>
              <a:cs typeface="Ebrima" panose="02000000000000000000" pitchFamily="2" charset="0"/>
              <a:rtl val="0"/>
            </a:rPr>
            <a:t>Etik, yazılı ve kesin koşullar içermez. Değişimler gösterebilir. Ancak, temelindeki “iyilik etme”, ”kötülük etmeme”, ”adil davranma” gibi ana belirleyiciler değişmez.</a:t>
          </a:r>
        </a:p>
        <a:p>
          <a:pPr marL="0" lvl="0" indent="0" algn="r" defTabSz="577850">
            <a:lnSpc>
              <a:spcPct val="90000"/>
            </a:lnSpc>
            <a:spcBef>
              <a:spcPct val="0"/>
            </a:spcBef>
            <a:spcAft>
              <a:spcPct val="35000"/>
            </a:spcAft>
            <a:buNone/>
          </a:pPr>
          <a:r>
            <a:rPr lang="tr-TR" sz="1300" b="1" i="1" kern="1200" dirty="0">
              <a:solidFill>
                <a:schemeClr val="tx1"/>
              </a:solidFill>
              <a:latin typeface="Comic Sans MS" panose="030F0702030302020204" pitchFamily="66" charset="0"/>
              <a:ea typeface="Verdana" panose="020B0604030504040204" pitchFamily="34" charset="0"/>
              <a:cs typeface="Ebrima" panose="02000000000000000000" pitchFamily="2" charset="0"/>
              <a:rtl val="0"/>
            </a:rPr>
            <a:t>(</a:t>
          </a:r>
          <a:r>
            <a:rPr lang="tr-TR" sz="1300" b="1" i="1" kern="1200" dirty="0" err="1">
              <a:solidFill>
                <a:schemeClr val="tx1"/>
              </a:solidFill>
              <a:latin typeface="Comic Sans MS" panose="030F0702030302020204" pitchFamily="66" charset="0"/>
              <a:ea typeface="Verdana" panose="020B0604030504040204" pitchFamily="34" charset="0"/>
              <a:cs typeface="Ebrima" panose="02000000000000000000" pitchFamily="2" charset="0"/>
              <a:rtl val="0"/>
            </a:rPr>
            <a:t>Ruacan</a:t>
          </a:r>
          <a:r>
            <a:rPr lang="tr-TR" sz="1300" b="1" i="1" kern="1200" dirty="0">
              <a:solidFill>
                <a:schemeClr val="tx1"/>
              </a:solidFill>
              <a:latin typeface="Comic Sans MS" panose="030F0702030302020204" pitchFamily="66" charset="0"/>
              <a:ea typeface="Verdana" panose="020B0604030504040204" pitchFamily="34" charset="0"/>
              <a:cs typeface="Ebrima" panose="02000000000000000000" pitchFamily="2" charset="0"/>
              <a:rtl val="0"/>
            </a:rPr>
            <a:t>, 2005)</a:t>
          </a:r>
          <a:endParaRPr lang="tr-TR" sz="1300" b="1" kern="1200" dirty="0">
            <a:solidFill>
              <a:schemeClr val="tx1"/>
            </a:solidFill>
            <a:latin typeface="Comic Sans MS" panose="030F0702030302020204" pitchFamily="66" charset="0"/>
            <a:ea typeface="Verdana" panose="020B0604030504040204" pitchFamily="34" charset="0"/>
          </a:endParaRPr>
        </a:p>
      </dsp:txBody>
      <dsp:txXfrm>
        <a:off x="7914984" y="3209075"/>
        <a:ext cx="2900849" cy="1584550"/>
      </dsp:txXfrm>
    </dsp:sp>
    <dsp:sp modelId="{4B65701E-D97C-47AB-AA05-A7D10893B02D}">
      <dsp:nvSpPr>
        <dsp:cNvPr id="0" name=""/>
        <dsp:cNvSpPr/>
      </dsp:nvSpPr>
      <dsp:spPr>
        <a:xfrm>
          <a:off x="3359252" y="3970617"/>
          <a:ext cx="4338560" cy="2522251"/>
        </a:xfrm>
        <a:prstGeom prst="ellipse">
          <a:avLst/>
        </a:prstGeom>
        <a:solidFill>
          <a:srgbClr val="CB3D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solidFill>
                <a:schemeClr val="tx1"/>
              </a:solidFill>
              <a:latin typeface="Comic Sans MS" panose="030F0702030302020204" pitchFamily="66" charset="0"/>
              <a:ea typeface="Verdana" panose="020B0604030504040204" pitchFamily="34" charset="0"/>
              <a:cs typeface="Ebrima" panose="02000000000000000000" pitchFamily="2" charset="0"/>
              <a:sym typeface="Arial"/>
              <a:rtl val="0"/>
            </a:rPr>
            <a:t>İnsanların, değerleri gözeterek yaşamanın temelleri üzerine düşündükleri ve bunlardan yola çıkarak doğru ve yanlışı ayırt etmeye, doğru davranış biçimlerini bulmaya ve uygulamaya yarayabilecek kuramsal ve toplumsal araçları geliştirdikleri düşün alanıdır. </a:t>
          </a:r>
        </a:p>
        <a:p>
          <a:pPr marL="0" lvl="0" indent="0" algn="ctr" defTabSz="577850">
            <a:lnSpc>
              <a:spcPct val="90000"/>
            </a:lnSpc>
            <a:spcBef>
              <a:spcPct val="0"/>
            </a:spcBef>
            <a:spcAft>
              <a:spcPct val="35000"/>
            </a:spcAft>
            <a:buNone/>
          </a:pPr>
          <a:r>
            <a:rPr lang="tr-TR" sz="1300" b="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(Eray, </a:t>
          </a:r>
          <a:r>
            <a:rPr lang="tr-TR" sz="1300" b="1" kern="1200" dirty="0" err="1">
              <a:solidFill>
                <a:schemeClr val="tx1"/>
              </a:solidFill>
              <a:latin typeface="Comic Sans MS" panose="030F0702030302020204" pitchFamily="66" charset="0"/>
              <a:ea typeface="Verdana" panose="020B0604030504040204" pitchFamily="34" charset="0"/>
              <a:cs typeface="Ebrima" panose="02000000000000000000" pitchFamily="2" charset="0"/>
            </a:rPr>
            <a:t>nd</a:t>
          </a:r>
          <a:r>
            <a:rPr lang="tr-TR" sz="1300" b="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a:t>
          </a:r>
          <a:endParaRPr lang="tr-TR" sz="1300" b="1" kern="1200" dirty="0">
            <a:solidFill>
              <a:schemeClr val="tx1"/>
            </a:solidFill>
            <a:latin typeface="Comic Sans MS" panose="030F0702030302020204" pitchFamily="66" charset="0"/>
            <a:ea typeface="Verdana" panose="020B0604030504040204" pitchFamily="34" charset="0"/>
            <a:cs typeface="Ebrima" panose="02000000000000000000" pitchFamily="2" charset="0"/>
            <a:sym typeface="Arial"/>
            <a:rtl val="0"/>
          </a:endParaRPr>
        </a:p>
      </dsp:txBody>
      <dsp:txXfrm>
        <a:off x="3994619" y="4339992"/>
        <a:ext cx="3067826" cy="1783501"/>
      </dsp:txXfrm>
    </dsp:sp>
    <dsp:sp modelId="{72E79850-3068-4A14-9FD7-9D2DC865CE4E}">
      <dsp:nvSpPr>
        <dsp:cNvPr id="0" name=""/>
        <dsp:cNvSpPr/>
      </dsp:nvSpPr>
      <dsp:spPr>
        <a:xfrm>
          <a:off x="213695" y="3001193"/>
          <a:ext cx="3387026" cy="204836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Etik, doğru davranışa karar vermeyi sağlayan kurallar bütünüdür. Ahlaklı insanlar tarafından oluşturulmuş ahlaki değerler ve ahlaki seçimler sistemidir.</a:t>
          </a:r>
        </a:p>
        <a:p>
          <a:pPr marL="0" lvl="0" indent="0" algn="ctr" defTabSz="577850">
            <a:lnSpc>
              <a:spcPct val="90000"/>
            </a:lnSpc>
            <a:spcBef>
              <a:spcPct val="0"/>
            </a:spcBef>
            <a:spcAft>
              <a:spcPct val="35000"/>
            </a:spcAft>
            <a:buNone/>
          </a:pPr>
          <a:r>
            <a:rPr lang="tr-TR" sz="1300" b="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 </a:t>
          </a:r>
          <a:r>
            <a:rPr lang="tr-TR" sz="1300" b="1" i="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(Al-</a:t>
          </a:r>
          <a:r>
            <a:rPr lang="tr-TR" sz="1300" b="1" i="1" kern="1200" dirty="0" err="1">
              <a:solidFill>
                <a:schemeClr val="tx1"/>
              </a:solidFill>
              <a:latin typeface="Comic Sans MS" panose="030F0702030302020204" pitchFamily="66" charset="0"/>
              <a:ea typeface="Verdana" panose="020B0604030504040204" pitchFamily="34" charset="0"/>
              <a:cs typeface="Ebrima" panose="02000000000000000000" pitchFamily="2" charset="0"/>
            </a:rPr>
            <a:t>Tai</a:t>
          </a:r>
          <a:r>
            <a:rPr lang="tr-TR" sz="1300" b="1" i="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 2010)</a:t>
          </a:r>
          <a:endParaRPr lang="tr-TR" sz="1300" b="1" kern="1200" dirty="0">
            <a:solidFill>
              <a:schemeClr val="tx1"/>
            </a:solidFill>
            <a:latin typeface="Comic Sans MS" panose="030F0702030302020204" pitchFamily="66" charset="0"/>
            <a:ea typeface="Verdana" panose="020B0604030504040204" pitchFamily="34" charset="0"/>
          </a:endParaRPr>
        </a:p>
      </dsp:txBody>
      <dsp:txXfrm>
        <a:off x="709713" y="3301169"/>
        <a:ext cx="2394990" cy="1448412"/>
      </dsp:txXfrm>
    </dsp:sp>
    <dsp:sp modelId="{BB12EA64-3FC0-4FBC-9885-048D486348EF}">
      <dsp:nvSpPr>
        <dsp:cNvPr id="0" name=""/>
        <dsp:cNvSpPr/>
      </dsp:nvSpPr>
      <dsp:spPr>
        <a:xfrm>
          <a:off x="110273" y="832708"/>
          <a:ext cx="3578100" cy="1883790"/>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tr-TR" sz="1300"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Doğanın yasalarına ilişkin bilime fizik ya da doğa öğretisi, özgürlüğün yasalarına ilişkin bilime ise etik ya da ahlak öğretisi denmektedir.</a:t>
          </a:r>
          <a:endParaRPr lang="tr-TR" sz="1300" kern="1200" dirty="0">
            <a:solidFill>
              <a:schemeClr val="tx1"/>
            </a:solidFill>
            <a:latin typeface="Comic Sans MS" panose="030F0702030302020204" pitchFamily="66" charset="0"/>
            <a:ea typeface="Verdana" panose="020B0604030504040204" pitchFamily="34" charset="0"/>
          </a:endParaRPr>
        </a:p>
        <a:p>
          <a:pPr marL="0" lvl="0" indent="0" algn="r" defTabSz="577850">
            <a:lnSpc>
              <a:spcPct val="90000"/>
            </a:lnSpc>
            <a:spcBef>
              <a:spcPct val="0"/>
            </a:spcBef>
            <a:spcAft>
              <a:spcPct val="35000"/>
            </a:spcAft>
            <a:buNone/>
          </a:pPr>
          <a:r>
            <a:rPr lang="tr-TR" sz="1300" i="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a:t>
          </a:r>
          <a:r>
            <a:rPr lang="tr-TR" sz="1300" b="1" i="1" kern="1200" dirty="0">
              <a:solidFill>
                <a:schemeClr val="tx1"/>
              </a:solidFill>
              <a:latin typeface="Comic Sans MS" panose="030F0702030302020204" pitchFamily="66" charset="0"/>
              <a:ea typeface="Verdana" panose="020B0604030504040204" pitchFamily="34" charset="0"/>
              <a:cs typeface="Ebrima" panose="02000000000000000000" pitchFamily="2" charset="0"/>
            </a:rPr>
            <a:t>Kant, 1995</a:t>
          </a:r>
          <a:r>
            <a:rPr lang="tr-TR" sz="1300" i="1" kern="1200" dirty="0">
              <a:solidFill>
                <a:schemeClr val="tx1"/>
              </a:solidFill>
              <a:latin typeface="Verdana" panose="020B0604030504040204" pitchFamily="34" charset="0"/>
              <a:ea typeface="Verdana" panose="020B0604030504040204" pitchFamily="34" charset="0"/>
              <a:cs typeface="Ebrima" panose="02000000000000000000" pitchFamily="2" charset="0"/>
            </a:rPr>
            <a:t>)</a:t>
          </a:r>
          <a:endParaRPr lang="tr-TR" sz="1300" kern="1200" dirty="0">
            <a:solidFill>
              <a:schemeClr val="tx1"/>
            </a:solidFill>
            <a:latin typeface="Verdana" panose="020B0604030504040204" pitchFamily="34" charset="0"/>
            <a:ea typeface="Verdana" panose="020B0604030504040204" pitchFamily="34" charset="0"/>
          </a:endParaRPr>
        </a:p>
      </dsp:txBody>
      <dsp:txXfrm>
        <a:off x="634274" y="1108583"/>
        <a:ext cx="2530098" cy="1332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67C74-1D81-4855-AC1D-E39055B81AC8}">
      <dsp:nvSpPr>
        <dsp:cNvPr id="0" name=""/>
        <dsp:cNvSpPr/>
      </dsp:nvSpPr>
      <dsp:spPr>
        <a:xfrm>
          <a:off x="1786757" y="0"/>
          <a:ext cx="7338415" cy="4351338"/>
        </a:xfrm>
        <a:prstGeom prst="rightArrow">
          <a:avLst>
            <a:gd name="adj1" fmla="val 70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Yükseköğretim Kurulu Bilimsel Araştırma ve Yayın Etiği Yönergesinin yürürlüğe girmesi.</a:t>
          </a:r>
          <a:endParaRPr lang="tr-TR" sz="2400" b="1" kern="1200" dirty="0">
            <a:solidFill>
              <a:schemeClr val="accent5">
                <a:lumMod val="75000"/>
              </a:schemeClr>
            </a:solidFill>
            <a:latin typeface="Comic Sans MS" panose="030F0702030302020204" pitchFamily="66" charset="0"/>
          </a:endParaRPr>
        </a:p>
      </dsp:txBody>
      <dsp:txXfrm>
        <a:off x="3621361" y="652701"/>
        <a:ext cx="3980843" cy="3045936"/>
      </dsp:txXfrm>
    </dsp:sp>
    <dsp:sp modelId="{FF51830B-9755-4D46-951C-6A7E65F2B6E7}">
      <dsp:nvSpPr>
        <dsp:cNvPr id="0" name=""/>
        <dsp:cNvSpPr/>
      </dsp:nvSpPr>
      <dsp:spPr>
        <a:xfrm>
          <a:off x="310987" y="794741"/>
          <a:ext cx="3153145" cy="2806308"/>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bg1"/>
              </a:solidFill>
              <a:latin typeface="Comic Sans MS" panose="030F0702030302020204" pitchFamily="66" charset="0"/>
              <a:ea typeface="Ebrima" panose="02000000000000000000" pitchFamily="2" charset="0"/>
              <a:cs typeface="Ebrima" panose="02000000000000000000" pitchFamily="2" charset="0"/>
            </a:rPr>
            <a:t>2014  Yüksek Öğretim Kurumu bir yönerge ile mevzuat oluşumuna katkı sağlıyor.</a:t>
          </a:r>
          <a:endParaRPr lang="tr-TR" sz="2000" kern="1200" dirty="0">
            <a:solidFill>
              <a:schemeClr val="bg1"/>
            </a:solidFill>
            <a:latin typeface="Comic Sans MS" panose="030F0702030302020204" pitchFamily="66" charset="0"/>
          </a:endParaRPr>
        </a:p>
      </dsp:txBody>
      <dsp:txXfrm>
        <a:off x="772754" y="1205715"/>
        <a:ext cx="2229611" cy="19843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23B2E-2C7A-4945-8F37-57C305F7CB40}">
      <dsp:nvSpPr>
        <dsp:cNvPr id="0" name=""/>
        <dsp:cNvSpPr/>
      </dsp:nvSpPr>
      <dsp:spPr>
        <a:xfrm>
          <a:off x="951998" y="0"/>
          <a:ext cx="7768708" cy="485544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D0460-C177-461A-A5E0-A0D506AF361A}">
      <dsp:nvSpPr>
        <dsp:cNvPr id="0" name=""/>
        <dsp:cNvSpPr/>
      </dsp:nvSpPr>
      <dsp:spPr>
        <a:xfrm>
          <a:off x="1934383" y="3510283"/>
          <a:ext cx="178680" cy="178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D577C-297F-43DB-905F-B94F19FBE36E}">
      <dsp:nvSpPr>
        <dsp:cNvPr id="0" name=""/>
        <dsp:cNvSpPr/>
      </dsp:nvSpPr>
      <dsp:spPr>
        <a:xfrm>
          <a:off x="350729" y="1897924"/>
          <a:ext cx="1498995" cy="155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79" tIns="0" rIns="0" bIns="0" numCol="1" spcCol="1270" anchor="t" anchorCtr="0">
          <a:noAutofit/>
        </a:bodyPr>
        <a:lstStyle/>
        <a:p>
          <a:pPr marL="0" lvl="0" indent="0" algn="l" defTabSz="889000">
            <a:lnSpc>
              <a:spcPct val="90000"/>
            </a:lnSpc>
            <a:spcBef>
              <a:spcPct val="0"/>
            </a:spcBef>
            <a:spcAft>
              <a:spcPct val="35000"/>
            </a:spcAft>
            <a:buNone/>
          </a:pPr>
          <a:r>
            <a:rPr lang="tr-TR" sz="2000" kern="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Ele alınan problemler, kavramsal yönü ağırlık kazanan, akademik boyutu olan konulardır.</a:t>
          </a:r>
          <a:endParaRPr lang="tr-TR" sz="2000" kern="1200" dirty="0">
            <a:solidFill>
              <a:schemeClr val="accent5">
                <a:lumMod val="75000"/>
              </a:schemeClr>
            </a:solidFill>
            <a:latin typeface="Comic Sans MS" panose="030F0702030302020204" pitchFamily="66" charset="0"/>
          </a:endParaRPr>
        </a:p>
      </dsp:txBody>
      <dsp:txXfrm>
        <a:off x="350729" y="1897924"/>
        <a:ext cx="1498995" cy="1556483"/>
      </dsp:txXfrm>
    </dsp:sp>
    <dsp:sp modelId="{C9369514-F99D-4EA8-ADE3-A0EAFAECBE20}">
      <dsp:nvSpPr>
        <dsp:cNvPr id="0" name=""/>
        <dsp:cNvSpPr/>
      </dsp:nvSpPr>
      <dsp:spPr>
        <a:xfrm>
          <a:off x="3346927" y="2162546"/>
          <a:ext cx="310748" cy="310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D0480-3C49-4487-9209-AFB0EDF0C3B6}">
      <dsp:nvSpPr>
        <dsp:cNvPr id="0" name=""/>
        <dsp:cNvSpPr/>
      </dsp:nvSpPr>
      <dsp:spPr>
        <a:xfrm>
          <a:off x="3025747" y="2636505"/>
          <a:ext cx="1631428" cy="221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59" tIns="0" rIns="0" bIns="0" numCol="1" spcCol="1270" anchor="t" anchorCtr="0">
          <a:noAutofit/>
        </a:bodyPr>
        <a:lstStyle/>
        <a:p>
          <a:pPr marL="0" lvl="0" indent="0" algn="l" defTabSz="889000">
            <a:lnSpc>
              <a:spcPct val="90000"/>
            </a:lnSpc>
            <a:spcBef>
              <a:spcPct val="0"/>
            </a:spcBef>
            <a:spcAft>
              <a:spcPct val="35000"/>
            </a:spcAft>
            <a:buNone/>
          </a:pPr>
          <a:r>
            <a:rPr lang="tr-TR" sz="2000" kern="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Sonuçlarının evrensel nitelik taşıması beklenir. </a:t>
          </a:r>
          <a:endParaRPr lang="tr-TR" sz="2000" kern="1200" dirty="0">
            <a:solidFill>
              <a:schemeClr val="accent5">
                <a:lumMod val="75000"/>
              </a:schemeClr>
            </a:solidFill>
            <a:latin typeface="Comic Sans MS" panose="030F0702030302020204" pitchFamily="66" charset="0"/>
          </a:endParaRPr>
        </a:p>
      </dsp:txBody>
      <dsp:txXfrm>
        <a:off x="3025747" y="2636505"/>
        <a:ext cx="1631428" cy="2218937"/>
      </dsp:txXfrm>
    </dsp:sp>
    <dsp:sp modelId="{D55042C0-7E7C-48D3-BA55-D75E9FBFA4CC}">
      <dsp:nvSpPr>
        <dsp:cNvPr id="0" name=""/>
        <dsp:cNvSpPr/>
      </dsp:nvSpPr>
      <dsp:spPr>
        <a:xfrm>
          <a:off x="4877048" y="1357617"/>
          <a:ext cx="411741" cy="4117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3FAAE-5708-4655-BBAA-616ABE174AC7}">
      <dsp:nvSpPr>
        <dsp:cNvPr id="0" name=""/>
        <dsp:cNvSpPr/>
      </dsp:nvSpPr>
      <dsp:spPr>
        <a:xfrm>
          <a:off x="4734371" y="1977176"/>
          <a:ext cx="3474910" cy="287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173" tIns="0" rIns="0" bIns="0" numCol="1" spcCol="1270" anchor="t" anchorCtr="0">
          <a:noAutofit/>
        </a:bodyPr>
        <a:lstStyle/>
        <a:p>
          <a:pPr marL="0" lvl="0" indent="0" algn="just" defTabSz="800100">
            <a:lnSpc>
              <a:spcPct val="90000"/>
            </a:lnSpc>
            <a:spcBef>
              <a:spcPct val="0"/>
            </a:spcBef>
            <a:spcAft>
              <a:spcPct val="35000"/>
            </a:spcAft>
            <a:buNone/>
          </a:pPr>
          <a:r>
            <a:rPr lang="tr-TR" sz="1800" kern="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Değeri, problemin tanımının iyi yapılması, uyguladığı araştırma yönteminin tutarlılığı, kaynak tarama ve değerlendirmesinin yeterliliği, elde edilen verilerin çözümlenmesindeki tutarlılık ve üretilen çözüm ya da varılan sonucun tutarlılığı ve evrensel geçerliliği ile ölçülür. </a:t>
          </a:r>
          <a:endParaRPr lang="tr-TR" sz="1800" kern="1200" dirty="0">
            <a:solidFill>
              <a:schemeClr val="accent5">
                <a:lumMod val="75000"/>
              </a:schemeClr>
            </a:solidFill>
            <a:latin typeface="Comic Sans MS" panose="030F0702030302020204" pitchFamily="66" charset="0"/>
          </a:endParaRPr>
        </a:p>
      </dsp:txBody>
      <dsp:txXfrm>
        <a:off x="4734371" y="1977176"/>
        <a:ext cx="3474910" cy="2878266"/>
      </dsp:txXfrm>
    </dsp:sp>
    <dsp:sp modelId="{0B8F6CA9-9B1E-4D58-B775-002031E710C7}">
      <dsp:nvSpPr>
        <dsp:cNvPr id="0" name=""/>
        <dsp:cNvSpPr/>
      </dsp:nvSpPr>
      <dsp:spPr>
        <a:xfrm>
          <a:off x="7704030" y="684683"/>
          <a:ext cx="551578" cy="5515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B30DC-D5BE-4D1B-A501-55517E980600}">
      <dsp:nvSpPr>
        <dsp:cNvPr id="0" name=""/>
        <dsp:cNvSpPr/>
      </dsp:nvSpPr>
      <dsp:spPr>
        <a:xfrm>
          <a:off x="7944351" y="553419"/>
          <a:ext cx="2837152" cy="1090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270" tIns="0" rIns="0" bIns="0" numCol="1" spcCol="1270" anchor="t" anchorCtr="0">
          <a:noAutofit/>
        </a:bodyPr>
        <a:lstStyle/>
        <a:p>
          <a:pPr marL="0" lvl="0" indent="0" algn="ctr" defTabSz="889000">
            <a:lnSpc>
              <a:spcPct val="90000"/>
            </a:lnSpc>
            <a:spcBef>
              <a:spcPct val="0"/>
            </a:spcBef>
            <a:spcAft>
              <a:spcPct val="35000"/>
            </a:spcAft>
            <a:buNone/>
          </a:pPr>
          <a:r>
            <a:rPr lang="tr-TR" sz="2000" kern="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Atıf sistemi ve belirli bir bilimsel yazı formatı aranır.</a:t>
          </a:r>
          <a:endParaRPr lang="tr-TR" sz="2000" kern="1200" dirty="0">
            <a:solidFill>
              <a:schemeClr val="accent5">
                <a:lumMod val="75000"/>
              </a:schemeClr>
            </a:solidFill>
            <a:latin typeface="Comic Sans MS" panose="030F0702030302020204" pitchFamily="66" charset="0"/>
          </a:endParaRPr>
        </a:p>
      </dsp:txBody>
      <dsp:txXfrm>
        <a:off x="7944351" y="553419"/>
        <a:ext cx="2837152" cy="1090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2BFA2-4DCD-4E75-949C-14749BCB8AB1}">
      <dsp:nvSpPr>
        <dsp:cNvPr id="0" name=""/>
        <dsp:cNvSpPr/>
      </dsp:nvSpPr>
      <dsp:spPr>
        <a:xfrm rot="5400000">
          <a:off x="5010758" y="122500"/>
          <a:ext cx="1862239" cy="1620148"/>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Adalet</a:t>
          </a:r>
          <a:endParaRPr lang="tr-TR" sz="2300" kern="1200" dirty="0">
            <a:solidFill>
              <a:schemeClr val="tx1"/>
            </a:solidFill>
            <a:latin typeface="Comic Sans MS" panose="030F0702030302020204" pitchFamily="66" charset="0"/>
          </a:endParaRPr>
        </a:p>
      </dsp:txBody>
      <dsp:txXfrm rot="-5400000">
        <a:off x="5384276" y="291654"/>
        <a:ext cx="1115202" cy="1281841"/>
      </dsp:txXfrm>
    </dsp:sp>
    <dsp:sp modelId="{684D29CC-667F-4FC6-BC3A-A055C0DF3867}">
      <dsp:nvSpPr>
        <dsp:cNvPr id="0" name=""/>
        <dsp:cNvSpPr/>
      </dsp:nvSpPr>
      <dsp:spPr>
        <a:xfrm>
          <a:off x="6801115" y="373903"/>
          <a:ext cx="2078259" cy="11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1" kern="1200" dirty="0">
              <a:latin typeface="Ebrima" panose="02000000000000000000" pitchFamily="2" charset="0"/>
              <a:ea typeface="Ebrima" panose="02000000000000000000" pitchFamily="2" charset="0"/>
              <a:cs typeface="Ebrima" panose="02000000000000000000" pitchFamily="2" charset="0"/>
            </a:rPr>
            <a:t>- </a:t>
          </a:r>
          <a:r>
            <a:rPr lang="tr-TR" sz="24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Sorumluluk</a:t>
          </a:r>
          <a:endParaRPr lang="tr-TR" sz="2400" kern="1200" dirty="0">
            <a:solidFill>
              <a:schemeClr val="tx1"/>
            </a:solidFill>
            <a:latin typeface="Comic Sans MS" panose="030F0702030302020204" pitchFamily="66" charset="0"/>
          </a:endParaRPr>
        </a:p>
      </dsp:txBody>
      <dsp:txXfrm>
        <a:off x="6801115" y="373903"/>
        <a:ext cx="2078259" cy="1117343"/>
      </dsp:txXfrm>
    </dsp:sp>
    <dsp:sp modelId="{88B7686B-BDCA-491F-A9A9-8E0AAC32A922}">
      <dsp:nvSpPr>
        <dsp:cNvPr id="0" name=""/>
        <dsp:cNvSpPr/>
      </dsp:nvSpPr>
      <dsp:spPr>
        <a:xfrm rot="5400000">
          <a:off x="3260997" y="122500"/>
          <a:ext cx="1862239" cy="1620148"/>
        </a:xfrm>
        <a:prstGeom prst="hexagon">
          <a:avLst>
            <a:gd name="adj" fmla="val 25000"/>
            <a:gd name="vf" fmla="val 115470"/>
          </a:avLst>
        </a:prstGeom>
        <a:gradFill rotWithShape="0">
          <a:gsLst>
            <a:gs pos="0">
              <a:schemeClr val="accent4">
                <a:hueOff val="2079139"/>
                <a:satOff val="-9594"/>
                <a:lumOff val="353"/>
                <a:alphaOff val="0"/>
                <a:satMod val="103000"/>
                <a:lumMod val="102000"/>
                <a:tint val="94000"/>
              </a:schemeClr>
            </a:gs>
            <a:gs pos="50000">
              <a:schemeClr val="accent4">
                <a:hueOff val="2079139"/>
                <a:satOff val="-9594"/>
                <a:lumOff val="353"/>
                <a:alphaOff val="0"/>
                <a:satMod val="110000"/>
                <a:lumMod val="100000"/>
                <a:shade val="100000"/>
              </a:schemeClr>
            </a:gs>
            <a:gs pos="100000">
              <a:schemeClr val="accent4">
                <a:hueOff val="2079139"/>
                <a:satOff val="-9594"/>
                <a:lumOff val="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5400000">
        <a:off x="3634515" y="291654"/>
        <a:ext cx="1115202" cy="1281841"/>
      </dsp:txXfrm>
    </dsp:sp>
    <dsp:sp modelId="{C899B98C-2A0D-4DCF-97F1-1DB4DFF7344E}">
      <dsp:nvSpPr>
        <dsp:cNvPr id="0" name=""/>
        <dsp:cNvSpPr/>
      </dsp:nvSpPr>
      <dsp:spPr>
        <a:xfrm rot="5400000">
          <a:off x="4188878" y="1590882"/>
          <a:ext cx="1648491" cy="1838317"/>
        </a:xfrm>
        <a:prstGeom prst="hexagon">
          <a:avLst>
            <a:gd name="adj" fmla="val 25000"/>
            <a:gd name="vf" fmla="val 115470"/>
          </a:avLst>
        </a:prstGeom>
        <a:gradFill rotWithShape="0">
          <a:gsLst>
            <a:gs pos="0">
              <a:schemeClr val="accent4">
                <a:hueOff val="4158277"/>
                <a:satOff val="-19187"/>
                <a:lumOff val="706"/>
                <a:alphaOff val="0"/>
                <a:satMod val="103000"/>
                <a:lumMod val="102000"/>
                <a:tint val="94000"/>
              </a:schemeClr>
            </a:gs>
            <a:gs pos="50000">
              <a:schemeClr val="accent4">
                <a:hueOff val="4158277"/>
                <a:satOff val="-19187"/>
                <a:lumOff val="706"/>
                <a:alphaOff val="0"/>
                <a:satMod val="110000"/>
                <a:lumMod val="100000"/>
                <a:shade val="100000"/>
              </a:schemeClr>
            </a:gs>
            <a:gs pos="100000">
              <a:schemeClr val="accent4">
                <a:hueOff val="4158277"/>
                <a:satOff val="-19187"/>
                <a:lumOff val="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Dostluk</a:t>
          </a:r>
          <a:endParaRPr lang="tr-TR" sz="2300" kern="1200" dirty="0">
            <a:solidFill>
              <a:schemeClr val="tx1"/>
            </a:solidFill>
            <a:latin typeface="Comic Sans MS" panose="030F0702030302020204" pitchFamily="66" charset="0"/>
          </a:endParaRPr>
        </a:p>
      </dsp:txBody>
      <dsp:txXfrm rot="-5400000">
        <a:off x="4400352" y="1960544"/>
        <a:ext cx="1225545" cy="1098994"/>
      </dsp:txXfrm>
    </dsp:sp>
    <dsp:sp modelId="{735AF0D3-996A-4849-BC62-5C1F8779DFE2}">
      <dsp:nvSpPr>
        <dsp:cNvPr id="0" name=""/>
        <dsp:cNvSpPr/>
      </dsp:nvSpPr>
      <dsp:spPr>
        <a:xfrm>
          <a:off x="211985" y="1999087"/>
          <a:ext cx="3569652" cy="11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rgbClr val="FF0000"/>
              </a:solidFill>
              <a:latin typeface="Comic Sans MS" panose="030F0702030302020204" pitchFamily="66" charset="0"/>
              <a:ea typeface="Ebrima" panose="02000000000000000000" pitchFamily="2" charset="0"/>
              <a:cs typeface="Ebrima" panose="02000000000000000000" pitchFamily="2" charset="0"/>
              <a:rtl val="0"/>
            </a:rPr>
            <a:t>ETİK DEĞERLERİMİZ</a:t>
          </a:r>
          <a:endParaRPr lang="tr-TR" sz="2800" b="1" kern="1200" dirty="0">
            <a:solidFill>
              <a:srgbClr val="FF0000"/>
            </a:solidFill>
            <a:latin typeface="Comic Sans MS" panose="030F0702030302020204" pitchFamily="66" charset="0"/>
          </a:endParaRPr>
        </a:p>
      </dsp:txBody>
      <dsp:txXfrm>
        <a:off x="211985" y="1999087"/>
        <a:ext cx="3569652" cy="1117343"/>
      </dsp:txXfrm>
    </dsp:sp>
    <dsp:sp modelId="{02AF6C8D-3B62-4E3A-94CC-8A354CB1EA47}">
      <dsp:nvSpPr>
        <dsp:cNvPr id="0" name=""/>
        <dsp:cNvSpPr/>
      </dsp:nvSpPr>
      <dsp:spPr>
        <a:xfrm rot="5400000">
          <a:off x="6072536" y="1666711"/>
          <a:ext cx="1598509" cy="1626062"/>
        </a:xfrm>
        <a:prstGeom prst="hexagon">
          <a:avLst>
            <a:gd name="adj" fmla="val 25000"/>
            <a:gd name="vf" fmla="val 115470"/>
          </a:avLst>
        </a:prstGeom>
        <a:gradFill rotWithShape="0">
          <a:gsLst>
            <a:gs pos="0">
              <a:schemeClr val="accent4">
                <a:hueOff val="6237415"/>
                <a:satOff val="-28781"/>
                <a:lumOff val="1059"/>
                <a:alphaOff val="0"/>
                <a:satMod val="103000"/>
                <a:lumMod val="102000"/>
                <a:tint val="94000"/>
              </a:schemeClr>
            </a:gs>
            <a:gs pos="50000">
              <a:schemeClr val="accent4">
                <a:hueOff val="6237415"/>
                <a:satOff val="-28781"/>
                <a:lumOff val="1059"/>
                <a:alphaOff val="0"/>
                <a:satMod val="110000"/>
                <a:lumMod val="100000"/>
                <a:shade val="100000"/>
              </a:schemeClr>
            </a:gs>
            <a:gs pos="100000">
              <a:schemeClr val="accent4">
                <a:hueOff val="6237415"/>
                <a:satOff val="-28781"/>
                <a:lumOff val="1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5400000">
        <a:off x="6329770" y="1946905"/>
        <a:ext cx="1084042" cy="1065673"/>
      </dsp:txXfrm>
    </dsp:sp>
    <dsp:sp modelId="{00B4A57B-278B-4E05-A51F-D71B4F321F8C}">
      <dsp:nvSpPr>
        <dsp:cNvPr id="0" name=""/>
        <dsp:cNvSpPr/>
      </dsp:nvSpPr>
      <dsp:spPr>
        <a:xfrm rot="5400000">
          <a:off x="4832431" y="2983096"/>
          <a:ext cx="2045688" cy="2212750"/>
        </a:xfrm>
        <a:prstGeom prst="hexagon">
          <a:avLst>
            <a:gd name="adj" fmla="val 25000"/>
            <a:gd name="vf" fmla="val 115470"/>
          </a:avLst>
        </a:prstGeom>
        <a:gradFill rotWithShape="0">
          <a:gsLst>
            <a:gs pos="0">
              <a:schemeClr val="accent4">
                <a:hueOff val="8316554"/>
                <a:satOff val="-38374"/>
                <a:lumOff val="1412"/>
                <a:alphaOff val="0"/>
                <a:satMod val="103000"/>
                <a:lumMod val="102000"/>
                <a:tint val="94000"/>
              </a:schemeClr>
            </a:gs>
            <a:gs pos="50000">
              <a:schemeClr val="accent4">
                <a:hueOff val="8316554"/>
                <a:satOff val="-38374"/>
                <a:lumOff val="1412"/>
                <a:alphaOff val="0"/>
                <a:satMod val="110000"/>
                <a:lumMod val="100000"/>
                <a:shade val="100000"/>
              </a:schemeClr>
            </a:gs>
            <a:gs pos="100000">
              <a:schemeClr val="accent4">
                <a:hueOff val="8316554"/>
                <a:satOff val="-38374"/>
                <a:lumOff val="1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Hoşgörü</a:t>
          </a:r>
          <a:endParaRPr lang="tr-TR" sz="2300" kern="1200" dirty="0">
            <a:solidFill>
              <a:schemeClr val="tx1"/>
            </a:solidFill>
            <a:latin typeface="Comic Sans MS" panose="030F0702030302020204" pitchFamily="66" charset="0"/>
          </a:endParaRPr>
        </a:p>
      </dsp:txBody>
      <dsp:txXfrm rot="-5400000">
        <a:off x="5117692" y="3407575"/>
        <a:ext cx="1475166" cy="1363792"/>
      </dsp:txXfrm>
    </dsp:sp>
    <dsp:sp modelId="{8476FE21-4B2E-4E23-A441-FA456B0A569E}">
      <dsp:nvSpPr>
        <dsp:cNvPr id="0" name=""/>
        <dsp:cNvSpPr/>
      </dsp:nvSpPr>
      <dsp:spPr>
        <a:xfrm>
          <a:off x="7339977" y="3509522"/>
          <a:ext cx="3058990" cy="1117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r>
            <a:rPr lang="tr-TR" sz="24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Yardımseverlik</a:t>
          </a:r>
          <a:endParaRPr lang="tr-TR" sz="2400" kern="1200" dirty="0">
            <a:solidFill>
              <a:schemeClr val="tx1"/>
            </a:solidFill>
            <a:latin typeface="Comic Sans MS" panose="030F0702030302020204" pitchFamily="66" charset="0"/>
          </a:endParaRPr>
        </a:p>
      </dsp:txBody>
      <dsp:txXfrm>
        <a:off x="7339977" y="3509522"/>
        <a:ext cx="3058990" cy="1117343"/>
      </dsp:txXfrm>
    </dsp:sp>
    <dsp:sp modelId="{2728A6C4-5D3E-4451-833A-2F0E336C55ED}">
      <dsp:nvSpPr>
        <dsp:cNvPr id="0" name=""/>
        <dsp:cNvSpPr/>
      </dsp:nvSpPr>
      <dsp:spPr>
        <a:xfrm rot="5400000">
          <a:off x="2842410" y="3298355"/>
          <a:ext cx="1862239" cy="1620148"/>
        </a:xfrm>
        <a:prstGeom prst="hexagon">
          <a:avLst>
            <a:gd name="adj" fmla="val 25000"/>
            <a:gd name="vf" fmla="val 11547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5400000">
        <a:off x="3215928" y="3467509"/>
        <a:ext cx="1115202" cy="1281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3688-42B6-442D-A5B7-4B1321CD7210}">
      <dsp:nvSpPr>
        <dsp:cNvPr id="0" name=""/>
        <dsp:cNvSpPr/>
      </dsp:nvSpPr>
      <dsp:spPr>
        <a:xfrm>
          <a:off x="0" y="412"/>
          <a:ext cx="6477000" cy="6600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tr-TR" sz="28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1-</a:t>
          </a:r>
          <a:r>
            <a:rPr lang="tr-TR" sz="2800" kern="1200" dirty="0">
              <a:latin typeface="Comic Sans MS" panose="030F0702030302020204" pitchFamily="66" charset="0"/>
              <a:ea typeface="Ebrima" panose="02000000000000000000" pitchFamily="2" charset="0"/>
              <a:cs typeface="Ebrima" panose="02000000000000000000" pitchFamily="2" charset="0"/>
            </a:rPr>
            <a:t> </a:t>
          </a:r>
          <a:r>
            <a:rPr lang="tr-TR" sz="28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Mesleğe Bağlılık</a:t>
          </a:r>
          <a:endParaRPr lang="en-US" sz="2800" b="1" kern="1200" dirty="0">
            <a:solidFill>
              <a:schemeClr val="tx1"/>
            </a:solidFill>
            <a:latin typeface="Comic Sans MS" panose="030F0702030302020204" pitchFamily="66" charset="0"/>
          </a:endParaRPr>
        </a:p>
      </dsp:txBody>
      <dsp:txXfrm>
        <a:off x="32222" y="32634"/>
        <a:ext cx="6412556" cy="595634"/>
      </dsp:txXfrm>
    </dsp:sp>
    <dsp:sp modelId="{314035CA-AC19-439F-829F-1C15EF01F3D2}">
      <dsp:nvSpPr>
        <dsp:cNvPr id="0" name=""/>
        <dsp:cNvSpPr/>
      </dsp:nvSpPr>
      <dsp:spPr>
        <a:xfrm>
          <a:off x="0" y="673386"/>
          <a:ext cx="6477000" cy="6600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tr-TR" sz="28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2- Yasallık</a:t>
          </a:r>
          <a:endParaRPr lang="en-US" sz="2800" b="1" kern="1200" dirty="0">
            <a:solidFill>
              <a:schemeClr val="tx1"/>
            </a:solidFill>
            <a:latin typeface="Comic Sans MS" panose="030F0702030302020204" pitchFamily="66" charset="0"/>
          </a:endParaRPr>
        </a:p>
      </dsp:txBody>
      <dsp:txXfrm>
        <a:off x="32222" y="705608"/>
        <a:ext cx="6412556" cy="595634"/>
      </dsp:txXfrm>
    </dsp:sp>
    <dsp:sp modelId="{DE00B0C9-3B4F-4516-A7C5-F3EB1E33F3C7}">
      <dsp:nvSpPr>
        <dsp:cNvPr id="0" name=""/>
        <dsp:cNvSpPr/>
      </dsp:nvSpPr>
      <dsp:spPr>
        <a:xfrm>
          <a:off x="0" y="1346360"/>
          <a:ext cx="6477000" cy="6600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tr-TR" sz="28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3- Doğruluk</a:t>
          </a:r>
          <a:endParaRPr lang="en-US" sz="2800" b="1" kern="1200" dirty="0">
            <a:solidFill>
              <a:schemeClr val="tx1"/>
            </a:solidFill>
            <a:latin typeface="Comic Sans MS" panose="030F0702030302020204" pitchFamily="66" charset="0"/>
          </a:endParaRPr>
        </a:p>
      </dsp:txBody>
      <dsp:txXfrm>
        <a:off x="32222" y="1378582"/>
        <a:ext cx="6412556" cy="595634"/>
      </dsp:txXfrm>
    </dsp:sp>
    <dsp:sp modelId="{1CBC9DB6-1360-4946-A8DB-8D03DEF7CAFE}">
      <dsp:nvSpPr>
        <dsp:cNvPr id="0" name=""/>
        <dsp:cNvSpPr/>
      </dsp:nvSpPr>
      <dsp:spPr>
        <a:xfrm>
          <a:off x="0" y="2019334"/>
          <a:ext cx="6477000" cy="6600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tr-TR" sz="28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4- Yeterlilik</a:t>
          </a:r>
          <a:endParaRPr lang="en-US" sz="2800" b="1" kern="1200" dirty="0">
            <a:solidFill>
              <a:schemeClr val="tx1"/>
            </a:solidFill>
            <a:latin typeface="Comic Sans MS" panose="030F0702030302020204" pitchFamily="66" charset="0"/>
          </a:endParaRPr>
        </a:p>
      </dsp:txBody>
      <dsp:txXfrm>
        <a:off x="32222" y="2051556"/>
        <a:ext cx="6412556" cy="595634"/>
      </dsp:txXfrm>
    </dsp:sp>
    <dsp:sp modelId="{96E5E097-E956-4CCF-A7A5-0D8B9A2FA82D}">
      <dsp:nvSpPr>
        <dsp:cNvPr id="0" name=""/>
        <dsp:cNvSpPr/>
      </dsp:nvSpPr>
      <dsp:spPr>
        <a:xfrm>
          <a:off x="0" y="2692308"/>
          <a:ext cx="6477000" cy="6600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tx1"/>
              </a:solidFill>
              <a:latin typeface="Comic Sans MS" panose="030F0702030302020204" pitchFamily="66" charset="0"/>
              <a:ea typeface="Ebrima" panose="02000000000000000000" pitchFamily="2" charset="0"/>
              <a:cs typeface="Ebrima" panose="02000000000000000000" pitchFamily="2" charset="0"/>
            </a:rPr>
            <a:t>5- Güvenilirlik</a:t>
          </a:r>
          <a:r>
            <a:rPr lang="tr-TR" sz="2800" b="1" kern="1200" dirty="0"/>
            <a:t> </a:t>
          </a:r>
          <a:endParaRPr lang="en-US" sz="2800" b="1" kern="1200" dirty="0">
            <a:solidFill>
              <a:schemeClr val="tx1"/>
            </a:solidFill>
          </a:endParaRPr>
        </a:p>
      </dsp:txBody>
      <dsp:txXfrm>
        <a:off x="32222" y="2724530"/>
        <a:ext cx="6412556" cy="595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1862D-EDE3-4F04-AA1F-D28FE2755157}">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kern="1200" dirty="0">
              <a:solidFill>
                <a:schemeClr val="tx1"/>
              </a:solidFill>
              <a:latin typeface="Comic Sans MS" panose="030F0702030302020204" pitchFamily="66" charset="0"/>
            </a:rPr>
            <a:t>Akademik Özgürlük </a:t>
          </a:r>
        </a:p>
      </dsp:txBody>
      <dsp:txXfrm>
        <a:off x="0" y="39687"/>
        <a:ext cx="3286125" cy="1971675"/>
      </dsp:txXfrm>
    </dsp:sp>
    <dsp:sp modelId="{482C4A5A-309B-4B7F-AE22-CC6A4A21EEBF}">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kern="1200" dirty="0">
              <a:solidFill>
                <a:schemeClr val="tx1"/>
              </a:solidFill>
              <a:latin typeface="Comic Sans MS" panose="030F0702030302020204" pitchFamily="66" charset="0"/>
            </a:rPr>
            <a:t>Akademik Özerklik </a:t>
          </a:r>
        </a:p>
      </dsp:txBody>
      <dsp:txXfrm>
        <a:off x="3614737" y="39687"/>
        <a:ext cx="3286125" cy="1971675"/>
      </dsp:txXfrm>
    </dsp:sp>
    <dsp:sp modelId="{4C912550-9475-4E10-832C-82FEA32F9FB3}">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kern="1200" dirty="0">
              <a:solidFill>
                <a:schemeClr val="tx1"/>
              </a:solidFill>
              <a:latin typeface="Comic Sans MS" panose="030F0702030302020204" pitchFamily="66" charset="0"/>
            </a:rPr>
            <a:t>Akademik Liyakat</a:t>
          </a:r>
        </a:p>
      </dsp:txBody>
      <dsp:txXfrm>
        <a:off x="7229475" y="39687"/>
        <a:ext cx="3286125" cy="1971675"/>
      </dsp:txXfrm>
    </dsp:sp>
    <dsp:sp modelId="{2BB1E9B1-C0C5-4FD4-84CA-94805BF24AE6}">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kern="1200" dirty="0">
              <a:solidFill>
                <a:schemeClr val="tx1"/>
              </a:solidFill>
              <a:latin typeface="Comic Sans MS" panose="030F0702030302020204" pitchFamily="66" charset="0"/>
            </a:rPr>
            <a:t>Akademik Hareketlilik</a:t>
          </a:r>
        </a:p>
      </dsp:txBody>
      <dsp:txXfrm>
        <a:off x="1807368" y="2339975"/>
        <a:ext cx="3286125" cy="1971675"/>
      </dsp:txXfrm>
    </dsp:sp>
    <dsp:sp modelId="{64ED9C65-1C4E-4D86-9BB8-6BE2B7EDE9DD}">
      <dsp:nvSpPr>
        <dsp:cNvPr id="0" name=""/>
        <dsp:cNvSpPr/>
      </dsp:nvSpPr>
      <dsp:spPr>
        <a:xfrm>
          <a:off x="5422106"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kern="1200" dirty="0">
              <a:solidFill>
                <a:schemeClr val="tx1"/>
              </a:solidFill>
              <a:latin typeface="Comic Sans MS" panose="030F0702030302020204" pitchFamily="66" charset="0"/>
            </a:rPr>
            <a:t>Akademik Etik</a:t>
          </a:r>
        </a:p>
      </dsp:txBody>
      <dsp:txXfrm>
        <a:off x="5422106"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668A-A0E5-490A-AA73-F5A87C82B03D}">
      <dsp:nvSpPr>
        <dsp:cNvPr id="0" name=""/>
        <dsp:cNvSpPr/>
      </dsp:nvSpPr>
      <dsp:spPr>
        <a:xfrm>
          <a:off x="0" y="0"/>
          <a:ext cx="3476222" cy="973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tr-TR" sz="2800" kern="1200" dirty="0">
              <a:solidFill>
                <a:schemeClr val="accent5">
                  <a:lumMod val="75000"/>
                </a:schemeClr>
              </a:solidFill>
              <a:latin typeface="Comic Sans MS" panose="030F0702030302020204" pitchFamily="66" charset="0"/>
            </a:rPr>
            <a:t>İnsan Kalitesi </a:t>
          </a:r>
        </a:p>
      </dsp:txBody>
      <dsp:txXfrm>
        <a:off x="47519" y="47519"/>
        <a:ext cx="3381184" cy="878402"/>
      </dsp:txXfrm>
    </dsp:sp>
    <dsp:sp modelId="{9E8AAAC0-111B-4605-A4E3-9DD4D238F61A}">
      <dsp:nvSpPr>
        <dsp:cNvPr id="0" name=""/>
        <dsp:cNvSpPr/>
      </dsp:nvSpPr>
      <dsp:spPr>
        <a:xfrm>
          <a:off x="0" y="1135636"/>
          <a:ext cx="3476222" cy="97344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tr-TR" sz="2800" kern="1200" dirty="0">
              <a:solidFill>
                <a:schemeClr val="accent5">
                  <a:lumMod val="75000"/>
                </a:schemeClr>
              </a:solidFill>
              <a:latin typeface="Comic Sans MS" panose="030F0702030302020204" pitchFamily="66" charset="0"/>
            </a:rPr>
            <a:t>Sistem Kalitesi </a:t>
          </a:r>
        </a:p>
      </dsp:txBody>
      <dsp:txXfrm>
        <a:off x="47519" y="1183155"/>
        <a:ext cx="3381184" cy="878402"/>
      </dsp:txXfrm>
    </dsp:sp>
    <dsp:sp modelId="{34E46003-3E9E-4102-8F8D-0C0F42C021AA}">
      <dsp:nvSpPr>
        <dsp:cNvPr id="0" name=""/>
        <dsp:cNvSpPr/>
      </dsp:nvSpPr>
      <dsp:spPr>
        <a:xfrm>
          <a:off x="0" y="2274780"/>
          <a:ext cx="3476222" cy="9734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tr-TR" sz="2800" kern="1200" dirty="0">
              <a:solidFill>
                <a:schemeClr val="accent1">
                  <a:lumMod val="50000"/>
                </a:schemeClr>
              </a:solidFill>
              <a:latin typeface="Comic Sans MS" panose="030F0702030302020204" pitchFamily="66" charset="0"/>
            </a:rPr>
            <a:t>Yönetim Kalitesi </a:t>
          </a:r>
          <a:endParaRPr lang="en-US" sz="2800" kern="1200" dirty="0">
            <a:solidFill>
              <a:schemeClr val="accent1">
                <a:lumMod val="50000"/>
              </a:schemeClr>
            </a:solidFill>
            <a:latin typeface="Comic Sans MS" panose="030F0702030302020204" pitchFamily="66" charset="0"/>
          </a:endParaRPr>
        </a:p>
      </dsp:txBody>
      <dsp:txXfrm>
        <a:off x="47519" y="2322299"/>
        <a:ext cx="3381184" cy="8784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11429-B502-4E68-8A7A-FBC69B78D816}">
      <dsp:nvSpPr>
        <dsp:cNvPr id="0" name=""/>
        <dsp:cNvSpPr/>
      </dsp:nvSpPr>
      <dsp:spPr>
        <a:xfrm>
          <a:off x="355996" y="1192466"/>
          <a:ext cx="2864724" cy="11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accent5">
                  <a:lumMod val="75000"/>
                </a:schemeClr>
              </a:solidFill>
              <a:latin typeface="Comic Sans MS" panose="030F0702030302020204" pitchFamily="66" charset="0"/>
            </a:rPr>
            <a:t>Kapıdaki güvenlik görevlisinden, en üstteki yöneticisine kadar olan kadronun kendi kendini denetleyebilmesi.</a:t>
          </a:r>
          <a:endParaRPr lang="tr-TR" sz="1400" b="1" kern="1200" dirty="0"/>
        </a:p>
      </dsp:txBody>
      <dsp:txXfrm>
        <a:off x="355996" y="1192466"/>
        <a:ext cx="2864724" cy="1156018"/>
      </dsp:txXfrm>
    </dsp:sp>
    <dsp:sp modelId="{123349CF-3867-46BA-ACCB-647A45F4C7B9}">
      <dsp:nvSpPr>
        <dsp:cNvPr id="0" name=""/>
        <dsp:cNvSpPr/>
      </dsp:nvSpPr>
      <dsp:spPr>
        <a:xfrm>
          <a:off x="213677" y="3440033"/>
          <a:ext cx="3149364" cy="194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tr-TR" sz="2000" kern="1200" dirty="0">
            <a:solidFill>
              <a:schemeClr val="accent5">
                <a:lumMod val="75000"/>
              </a:schemeClr>
            </a:solidFill>
            <a:latin typeface="Comic Sans MS" panose="030F0702030302020204" pitchFamily="66" charset="0"/>
          </a:endParaRPr>
        </a:p>
      </dsp:txBody>
      <dsp:txXfrm>
        <a:off x="213677" y="3440033"/>
        <a:ext cx="3149364" cy="1944441"/>
      </dsp:txXfrm>
    </dsp:sp>
    <dsp:sp modelId="{9C4F7B76-8AFA-4CC9-B36B-7A1B09822E73}">
      <dsp:nvSpPr>
        <dsp:cNvPr id="0" name=""/>
        <dsp:cNvSpPr/>
      </dsp:nvSpPr>
      <dsp:spPr>
        <a:xfrm>
          <a:off x="210098" y="935894"/>
          <a:ext cx="250517" cy="25051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FC09D-045D-4794-81DB-942C4BDDE471}">
      <dsp:nvSpPr>
        <dsp:cNvPr id="0" name=""/>
        <dsp:cNvSpPr/>
      </dsp:nvSpPr>
      <dsp:spPr>
        <a:xfrm>
          <a:off x="385460" y="585169"/>
          <a:ext cx="250517" cy="250517"/>
        </a:xfrm>
        <a:prstGeom prst="ellipse">
          <a:avLst/>
        </a:prstGeom>
        <a:solidFill>
          <a:schemeClr val="accent4">
            <a:hueOff val="577538"/>
            <a:satOff val="-2665"/>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EC34A-4EA5-4C25-A2A8-2A4A30CC13D4}">
      <dsp:nvSpPr>
        <dsp:cNvPr id="0" name=""/>
        <dsp:cNvSpPr/>
      </dsp:nvSpPr>
      <dsp:spPr>
        <a:xfrm>
          <a:off x="806330" y="655314"/>
          <a:ext cx="393670" cy="393670"/>
        </a:xfrm>
        <a:prstGeom prst="ellipse">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AC957-1F0A-4466-8C79-6C1627DDBCDC}">
      <dsp:nvSpPr>
        <dsp:cNvPr id="0" name=""/>
        <dsp:cNvSpPr/>
      </dsp:nvSpPr>
      <dsp:spPr>
        <a:xfrm>
          <a:off x="1157054" y="269517"/>
          <a:ext cx="250517" cy="250517"/>
        </a:xfrm>
        <a:prstGeom prst="ellipse">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A368B-C796-40A4-B4D4-0D1000A7EA4B}">
      <dsp:nvSpPr>
        <dsp:cNvPr id="0" name=""/>
        <dsp:cNvSpPr/>
      </dsp:nvSpPr>
      <dsp:spPr>
        <a:xfrm>
          <a:off x="1612997" y="129227"/>
          <a:ext cx="250517" cy="250517"/>
        </a:xfrm>
        <a:prstGeom prst="ellipse">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0125E-AA7D-4310-AB36-2925CF54EF81}">
      <dsp:nvSpPr>
        <dsp:cNvPr id="0" name=""/>
        <dsp:cNvSpPr/>
      </dsp:nvSpPr>
      <dsp:spPr>
        <a:xfrm>
          <a:off x="2174156" y="374734"/>
          <a:ext cx="250517" cy="250517"/>
        </a:xfrm>
        <a:prstGeom prst="ellipse">
          <a:avLst/>
        </a:prstGeom>
        <a:solidFill>
          <a:schemeClr val="accent4">
            <a:hueOff val="2887692"/>
            <a:satOff val="-13324"/>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D266C9-A638-44C5-9EF8-69091B4203CE}">
      <dsp:nvSpPr>
        <dsp:cNvPr id="0" name=""/>
        <dsp:cNvSpPr/>
      </dsp:nvSpPr>
      <dsp:spPr>
        <a:xfrm>
          <a:off x="2524881" y="550097"/>
          <a:ext cx="393670" cy="393670"/>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15A9E-D001-44F7-8E3A-4F61C4502759}">
      <dsp:nvSpPr>
        <dsp:cNvPr id="0" name=""/>
        <dsp:cNvSpPr/>
      </dsp:nvSpPr>
      <dsp:spPr>
        <a:xfrm>
          <a:off x="3015895" y="935894"/>
          <a:ext cx="250517" cy="250517"/>
        </a:xfrm>
        <a:prstGeom prst="ellipse">
          <a:avLst/>
        </a:prstGeom>
        <a:solidFill>
          <a:schemeClr val="accent4">
            <a:hueOff val="4042769"/>
            <a:satOff val="-18654"/>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20A25-FC37-4F6E-9C48-1B2927884675}">
      <dsp:nvSpPr>
        <dsp:cNvPr id="0" name=""/>
        <dsp:cNvSpPr/>
      </dsp:nvSpPr>
      <dsp:spPr>
        <a:xfrm>
          <a:off x="3226330" y="1321691"/>
          <a:ext cx="250517" cy="250517"/>
        </a:xfrm>
        <a:prstGeom prst="ellipse">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0498C-28FD-4BD2-93E7-5F694D8B88A2}">
      <dsp:nvSpPr>
        <dsp:cNvPr id="0" name=""/>
        <dsp:cNvSpPr/>
      </dsp:nvSpPr>
      <dsp:spPr>
        <a:xfrm>
          <a:off x="1402562" y="585169"/>
          <a:ext cx="644188" cy="644188"/>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C2542-F666-4F83-927E-88067510628A}">
      <dsp:nvSpPr>
        <dsp:cNvPr id="0" name=""/>
        <dsp:cNvSpPr/>
      </dsp:nvSpPr>
      <dsp:spPr>
        <a:xfrm>
          <a:off x="34735" y="1917923"/>
          <a:ext cx="250517" cy="250517"/>
        </a:xfrm>
        <a:prstGeom prst="ellipse">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460C7-3B8E-45AD-8274-E2F0EEA8F63D}">
      <dsp:nvSpPr>
        <dsp:cNvPr id="0" name=""/>
        <dsp:cNvSpPr/>
      </dsp:nvSpPr>
      <dsp:spPr>
        <a:xfrm>
          <a:off x="245170" y="2233575"/>
          <a:ext cx="393670" cy="393670"/>
        </a:xfrm>
        <a:prstGeom prst="ellipse">
          <a:avLst/>
        </a:prstGeom>
        <a:solidFill>
          <a:schemeClr val="accent4">
            <a:hueOff val="6352923"/>
            <a:satOff val="-29314"/>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D6BF7-87E7-4CE5-9726-83950D8E167E}">
      <dsp:nvSpPr>
        <dsp:cNvPr id="0" name=""/>
        <dsp:cNvSpPr/>
      </dsp:nvSpPr>
      <dsp:spPr>
        <a:xfrm>
          <a:off x="771257" y="2514155"/>
          <a:ext cx="572611" cy="572611"/>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88725-0702-4E90-9256-60903791EF8A}">
      <dsp:nvSpPr>
        <dsp:cNvPr id="0" name=""/>
        <dsp:cNvSpPr/>
      </dsp:nvSpPr>
      <dsp:spPr>
        <a:xfrm>
          <a:off x="1507779" y="2970097"/>
          <a:ext cx="250517" cy="250517"/>
        </a:xfrm>
        <a:prstGeom prst="ellipse">
          <a:avLst/>
        </a:prstGeom>
        <a:solidFill>
          <a:schemeClr val="accent4">
            <a:hueOff val="7508000"/>
            <a:satOff val="-34644"/>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526B2-AA2A-44A5-9402-66B89984770F}">
      <dsp:nvSpPr>
        <dsp:cNvPr id="0" name=""/>
        <dsp:cNvSpPr/>
      </dsp:nvSpPr>
      <dsp:spPr>
        <a:xfrm>
          <a:off x="1648069" y="2514155"/>
          <a:ext cx="393670" cy="393670"/>
        </a:xfrm>
        <a:prstGeom prst="ellipse">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F3DC1-F2ED-4F23-8307-0E4FC00ADD10}">
      <dsp:nvSpPr>
        <dsp:cNvPr id="0" name=""/>
        <dsp:cNvSpPr/>
      </dsp:nvSpPr>
      <dsp:spPr>
        <a:xfrm>
          <a:off x="1998794" y="3005169"/>
          <a:ext cx="250517" cy="250517"/>
        </a:xfrm>
        <a:prstGeom prst="ellipse">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CD3BC-02C5-4B62-8BEC-9F9EE9849E99}">
      <dsp:nvSpPr>
        <dsp:cNvPr id="0" name=""/>
        <dsp:cNvSpPr/>
      </dsp:nvSpPr>
      <dsp:spPr>
        <a:xfrm>
          <a:off x="2314446" y="2444010"/>
          <a:ext cx="572611" cy="572611"/>
        </a:xfrm>
        <a:prstGeom prst="ellipse">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A5893-16D2-40B6-B2A6-EBEB07CD4C51}">
      <dsp:nvSpPr>
        <dsp:cNvPr id="0" name=""/>
        <dsp:cNvSpPr/>
      </dsp:nvSpPr>
      <dsp:spPr>
        <a:xfrm>
          <a:off x="3086040" y="2303720"/>
          <a:ext cx="393670" cy="393670"/>
        </a:xfrm>
        <a:prstGeom prst="ellipse">
          <a:avLst/>
        </a:prstGeom>
        <a:solidFill>
          <a:schemeClr val="accent4">
            <a:hueOff val="9818154"/>
            <a:satOff val="-45303"/>
            <a:lumOff val="1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1807E-17E8-42A7-8BED-464DACA39F4E}">
      <dsp:nvSpPr>
        <dsp:cNvPr id="0" name=""/>
        <dsp:cNvSpPr/>
      </dsp:nvSpPr>
      <dsp:spPr>
        <a:xfrm>
          <a:off x="3479711" y="654731"/>
          <a:ext cx="1156154" cy="2207224"/>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9295D-7256-4EE0-B49B-208186A3CDBC}">
      <dsp:nvSpPr>
        <dsp:cNvPr id="0" name=""/>
        <dsp:cNvSpPr/>
      </dsp:nvSpPr>
      <dsp:spPr>
        <a:xfrm>
          <a:off x="4425655" y="654731"/>
          <a:ext cx="1156154" cy="2207224"/>
        </a:xfrm>
        <a:prstGeom prst="chevron">
          <a:avLst>
            <a:gd name="adj" fmla="val 6231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39CB47-9000-4F8A-A76F-582178D606B6}">
      <dsp:nvSpPr>
        <dsp:cNvPr id="0" name=""/>
        <dsp:cNvSpPr/>
      </dsp:nvSpPr>
      <dsp:spPr>
        <a:xfrm>
          <a:off x="5707936" y="472321"/>
          <a:ext cx="2680176" cy="2680176"/>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ts val="0"/>
            </a:spcAft>
            <a:buNone/>
          </a:pPr>
          <a:r>
            <a:rPr lang="tr-TR" sz="1800" kern="1200" dirty="0">
              <a:latin typeface="Comic Sans MS" panose="030F0702030302020204" pitchFamily="66" charset="0"/>
            </a:rPr>
            <a:t>Üniversitelerdeki</a:t>
          </a:r>
        </a:p>
        <a:p>
          <a:pPr marL="0" lvl="0" indent="0" algn="ctr" defTabSz="800100">
            <a:lnSpc>
              <a:spcPct val="90000"/>
            </a:lnSpc>
            <a:spcBef>
              <a:spcPct val="0"/>
            </a:spcBef>
            <a:spcAft>
              <a:spcPts val="0"/>
            </a:spcAft>
            <a:buNone/>
          </a:pPr>
          <a:r>
            <a:rPr lang="tr-TR" sz="1800" kern="1200" dirty="0">
              <a:latin typeface="Comic Sans MS" panose="030F0702030302020204" pitchFamily="66" charset="0"/>
            </a:rPr>
            <a:t>kadronun diğer kurumlardan çok daha özenle seçilmesi gerekir. </a:t>
          </a:r>
        </a:p>
      </dsp:txBody>
      <dsp:txXfrm>
        <a:off x="6100439" y="864824"/>
        <a:ext cx="1895170" cy="1895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48D73-3B4F-4F24-A8DE-2FDDA25E26BE}">
      <dsp:nvSpPr>
        <dsp:cNvPr id="0" name=""/>
        <dsp:cNvSpPr/>
      </dsp:nvSpPr>
      <dsp:spPr>
        <a:xfrm>
          <a:off x="1706" y="0"/>
          <a:ext cx="2655093" cy="54186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accent5">
                  <a:lumMod val="75000"/>
                </a:schemeClr>
              </a:solidFill>
              <a:latin typeface="Comic Sans MS" panose="030F0702030302020204" pitchFamily="66" charset="0"/>
            </a:rPr>
            <a:t>Üniversite Öğretim elemanlarının görev ve sorumlulukları / Hakları</a:t>
          </a:r>
        </a:p>
      </dsp:txBody>
      <dsp:txXfrm>
        <a:off x="1706" y="2167466"/>
        <a:ext cx="2655093" cy="2167466"/>
      </dsp:txXfrm>
    </dsp:sp>
    <dsp:sp modelId="{053356C4-22C4-4C04-A15B-E440151C21E0}">
      <dsp:nvSpPr>
        <dsp:cNvPr id="0" name=""/>
        <dsp:cNvSpPr/>
      </dsp:nvSpPr>
      <dsp:spPr>
        <a:xfrm>
          <a:off x="427045"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DDC87A-1903-463F-8EA1-613A8A73A654}">
      <dsp:nvSpPr>
        <dsp:cNvPr id="0" name=""/>
        <dsp:cNvSpPr/>
      </dsp:nvSpPr>
      <dsp:spPr>
        <a:xfrm>
          <a:off x="2736453" y="0"/>
          <a:ext cx="2655093" cy="5418667"/>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accent5">
                  <a:lumMod val="75000"/>
                </a:schemeClr>
              </a:solidFill>
              <a:latin typeface="Comic Sans MS" panose="030F0702030302020204" pitchFamily="66" charset="0"/>
            </a:rPr>
            <a:t>Üniversite Yöneticilerinin Görev ve Sorumlulukları / Hakları</a:t>
          </a:r>
        </a:p>
      </dsp:txBody>
      <dsp:txXfrm>
        <a:off x="2736453" y="2167466"/>
        <a:ext cx="2655093" cy="2167466"/>
      </dsp:txXfrm>
    </dsp:sp>
    <dsp:sp modelId="{D4E533E5-EE82-4523-8A53-51E5AB7B76C5}">
      <dsp:nvSpPr>
        <dsp:cNvPr id="0" name=""/>
        <dsp:cNvSpPr/>
      </dsp:nvSpPr>
      <dsp:spPr>
        <a:xfrm>
          <a:off x="3161791" y="325120"/>
          <a:ext cx="1804416" cy="18044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A130C-E78F-4384-BE2E-9CBF21257AC8}">
      <dsp:nvSpPr>
        <dsp:cNvPr id="0" name=""/>
        <dsp:cNvSpPr/>
      </dsp:nvSpPr>
      <dsp:spPr>
        <a:xfrm>
          <a:off x="5471199" y="0"/>
          <a:ext cx="2655093" cy="5418667"/>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kern="1200" dirty="0"/>
            <a:t>Üniversite Öğrencilerinin Görev ve Sorumlulukları / Hakları</a:t>
          </a:r>
        </a:p>
      </dsp:txBody>
      <dsp:txXfrm>
        <a:off x="5471199" y="2167466"/>
        <a:ext cx="2655093" cy="2167466"/>
      </dsp:txXfrm>
    </dsp:sp>
    <dsp:sp modelId="{DCD11B5E-EFCD-4536-A43C-69C23DC75507}">
      <dsp:nvSpPr>
        <dsp:cNvPr id="0" name=""/>
        <dsp:cNvSpPr/>
      </dsp:nvSpPr>
      <dsp:spPr>
        <a:xfrm>
          <a:off x="5896538"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BD7652-3902-4A9E-A53E-8E3A43DFE07E}">
      <dsp:nvSpPr>
        <dsp:cNvPr id="0" name=""/>
        <dsp:cNvSpPr/>
      </dsp:nvSpPr>
      <dsp:spPr>
        <a:xfrm>
          <a:off x="325119" y="4334933"/>
          <a:ext cx="7477760" cy="812800"/>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30E81-BEA3-40F1-A722-00625DC97E16}">
      <dsp:nvSpPr>
        <dsp:cNvPr id="0" name=""/>
        <dsp:cNvSpPr/>
      </dsp:nvSpPr>
      <dsp:spPr>
        <a:xfrm>
          <a:off x="2843144" y="118412"/>
          <a:ext cx="3322808" cy="234264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tr-TR" sz="2400" b="1" kern="1200" dirty="0" err="1">
              <a:solidFill>
                <a:schemeClr val="accent5">
                  <a:lumMod val="75000"/>
                </a:schemeClr>
              </a:solidFill>
              <a:latin typeface="Comic Sans MS" panose="030F0702030302020204" pitchFamily="66" charset="0"/>
            </a:rPr>
            <a:t>Akademisyen’in</a:t>
          </a:r>
          <a:r>
            <a:rPr lang="tr-TR" sz="2400" b="1" kern="1200" dirty="0">
              <a:solidFill>
                <a:schemeClr val="accent5">
                  <a:lumMod val="75000"/>
                </a:schemeClr>
              </a:solidFill>
              <a:latin typeface="Comic Sans MS" panose="030F0702030302020204" pitchFamily="66" charset="0"/>
            </a:rPr>
            <a:t> üç temel görevi</a:t>
          </a:r>
          <a:endParaRPr lang="en-US" sz="2400" b="1" kern="1200" dirty="0">
            <a:solidFill>
              <a:schemeClr val="accent5">
                <a:lumMod val="75000"/>
              </a:schemeClr>
            </a:solidFill>
            <a:latin typeface="Comic Sans MS" panose="030F0702030302020204" pitchFamily="66" charset="0"/>
          </a:endParaRPr>
        </a:p>
      </dsp:txBody>
      <dsp:txXfrm>
        <a:off x="3329758" y="461484"/>
        <a:ext cx="2349580" cy="1656501"/>
      </dsp:txXfrm>
    </dsp:sp>
    <dsp:sp modelId="{AA201467-7304-4269-99E5-7861D47F745D}">
      <dsp:nvSpPr>
        <dsp:cNvPr id="0" name=""/>
        <dsp:cNvSpPr/>
      </dsp:nvSpPr>
      <dsp:spPr>
        <a:xfrm rot="19421099">
          <a:off x="2049828" y="1838773"/>
          <a:ext cx="1004813" cy="66161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732A2A-3EE1-4CE0-A3C3-19D3BE65004A}">
      <dsp:nvSpPr>
        <dsp:cNvPr id="0" name=""/>
        <dsp:cNvSpPr/>
      </dsp:nvSpPr>
      <dsp:spPr>
        <a:xfrm>
          <a:off x="214869" y="2583799"/>
          <a:ext cx="2225513" cy="17804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0">
            <a:lnSpc>
              <a:spcPct val="90000"/>
            </a:lnSpc>
            <a:spcBef>
              <a:spcPct val="0"/>
            </a:spcBef>
            <a:spcAft>
              <a:spcPts val="0"/>
            </a:spcAft>
            <a:buNone/>
          </a:pPr>
          <a:r>
            <a:rPr lang="tr-TR" altLang="tr-TR" sz="2400" b="0" kern="1200" dirty="0">
              <a:solidFill>
                <a:schemeClr val="accent5">
                  <a:lumMod val="75000"/>
                </a:schemeClr>
              </a:solidFill>
              <a:latin typeface="Comic Sans MS" panose="030F0702030302020204" pitchFamily="66" charset="0"/>
            </a:rPr>
            <a:t>Eğitim </a:t>
          </a:r>
        </a:p>
        <a:p>
          <a:pPr marL="0" lvl="0" indent="0" algn="ctr" defTabSz="1066800" rtl="0">
            <a:lnSpc>
              <a:spcPct val="90000"/>
            </a:lnSpc>
            <a:spcBef>
              <a:spcPct val="0"/>
            </a:spcBef>
            <a:spcAft>
              <a:spcPts val="0"/>
            </a:spcAft>
            <a:buNone/>
          </a:pPr>
          <a:r>
            <a:rPr lang="tr-TR" altLang="tr-TR" sz="2400" b="0" kern="1200" dirty="0">
              <a:solidFill>
                <a:schemeClr val="accent5">
                  <a:lumMod val="75000"/>
                </a:schemeClr>
              </a:solidFill>
              <a:latin typeface="Comic Sans MS" panose="030F0702030302020204" pitchFamily="66" charset="0"/>
            </a:rPr>
            <a:t>ve </a:t>
          </a:r>
        </a:p>
        <a:p>
          <a:pPr marL="0" lvl="0" indent="0" algn="ctr" defTabSz="1066800" rtl="0">
            <a:lnSpc>
              <a:spcPct val="90000"/>
            </a:lnSpc>
            <a:spcBef>
              <a:spcPct val="0"/>
            </a:spcBef>
            <a:spcAft>
              <a:spcPts val="0"/>
            </a:spcAft>
            <a:buNone/>
          </a:pPr>
          <a:r>
            <a:rPr lang="tr-TR" altLang="tr-TR" sz="2400" b="0" kern="1200" dirty="0">
              <a:solidFill>
                <a:schemeClr val="accent5">
                  <a:lumMod val="75000"/>
                </a:schemeClr>
              </a:solidFill>
              <a:latin typeface="Comic Sans MS" panose="030F0702030302020204" pitchFamily="66" charset="0"/>
            </a:rPr>
            <a:t>Öğretim Faaliyetleri</a:t>
          </a:r>
          <a:endParaRPr lang="en-US" sz="2400" b="0" kern="1200" dirty="0">
            <a:solidFill>
              <a:schemeClr val="accent5">
                <a:lumMod val="75000"/>
              </a:schemeClr>
            </a:solidFill>
            <a:latin typeface="Comic Sans MS" panose="030F0702030302020204" pitchFamily="66" charset="0"/>
          </a:endParaRPr>
        </a:p>
      </dsp:txBody>
      <dsp:txXfrm>
        <a:off x="267015" y="2635945"/>
        <a:ext cx="2121221" cy="1676118"/>
      </dsp:txXfrm>
    </dsp:sp>
    <dsp:sp modelId="{29CA58CB-D64E-4E87-9EF6-9A901A0E6072}">
      <dsp:nvSpPr>
        <dsp:cNvPr id="0" name=""/>
        <dsp:cNvSpPr/>
      </dsp:nvSpPr>
      <dsp:spPr>
        <a:xfrm rot="5399960" flipH="1">
          <a:off x="4171348" y="2600148"/>
          <a:ext cx="726321" cy="667653"/>
        </a:xfrm>
        <a:prstGeom prst="lef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6956D4-2220-411F-808B-CB807C90CA93}">
      <dsp:nvSpPr>
        <dsp:cNvPr id="0" name=""/>
        <dsp:cNvSpPr/>
      </dsp:nvSpPr>
      <dsp:spPr>
        <a:xfrm>
          <a:off x="3391775" y="3353720"/>
          <a:ext cx="2225513" cy="1780410"/>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0">
            <a:lnSpc>
              <a:spcPct val="90000"/>
            </a:lnSpc>
            <a:spcBef>
              <a:spcPct val="0"/>
            </a:spcBef>
            <a:spcAft>
              <a:spcPct val="35000"/>
            </a:spcAft>
            <a:buNone/>
          </a:pPr>
          <a:r>
            <a:rPr lang="tr-TR" altLang="tr-TR" sz="2400" b="0" kern="1200" dirty="0">
              <a:solidFill>
                <a:schemeClr val="accent5">
                  <a:lumMod val="75000"/>
                </a:schemeClr>
              </a:solidFill>
              <a:latin typeface="Comic Sans MS" panose="030F0702030302020204" pitchFamily="66" charset="0"/>
            </a:rPr>
            <a:t>Bilimsel Araştırma ve Yayın Faaliyetleri </a:t>
          </a:r>
          <a:endParaRPr lang="en-US" sz="2400" b="0" kern="1200" dirty="0">
            <a:solidFill>
              <a:schemeClr val="accent5">
                <a:lumMod val="75000"/>
              </a:schemeClr>
            </a:solidFill>
            <a:latin typeface="Comic Sans MS" panose="030F0702030302020204" pitchFamily="66" charset="0"/>
          </a:endParaRPr>
        </a:p>
      </dsp:txBody>
      <dsp:txXfrm>
        <a:off x="3443921" y="3405866"/>
        <a:ext cx="2121221" cy="1676118"/>
      </dsp:txXfrm>
    </dsp:sp>
    <dsp:sp modelId="{5FB4FB3F-0D94-4036-B40A-1B79390B5B7D}">
      <dsp:nvSpPr>
        <dsp:cNvPr id="0" name=""/>
        <dsp:cNvSpPr/>
      </dsp:nvSpPr>
      <dsp:spPr>
        <a:xfrm rot="13615945">
          <a:off x="5823565" y="2015069"/>
          <a:ext cx="892619" cy="650548"/>
        </a:xfrm>
        <a:prstGeom prst="lef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E81683-BEB9-4F9F-8291-8D1B0157FE56}">
      <dsp:nvSpPr>
        <dsp:cNvPr id="0" name=""/>
        <dsp:cNvSpPr/>
      </dsp:nvSpPr>
      <dsp:spPr>
        <a:xfrm>
          <a:off x="6413720" y="2652999"/>
          <a:ext cx="3007447" cy="2422497"/>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rtl="0">
            <a:lnSpc>
              <a:spcPct val="90000"/>
            </a:lnSpc>
            <a:spcBef>
              <a:spcPct val="0"/>
            </a:spcBef>
            <a:spcAft>
              <a:spcPts val="0"/>
            </a:spcAft>
            <a:buNone/>
          </a:pPr>
          <a:r>
            <a:rPr lang="tr-TR" altLang="tr-TR" sz="2400" kern="1200" dirty="0">
              <a:latin typeface="Comic Sans MS" panose="030F0702030302020204" pitchFamily="66" charset="0"/>
            </a:rPr>
            <a:t>Toplumun</a:t>
          </a:r>
        </a:p>
        <a:p>
          <a:pPr marL="0" lvl="0" indent="0" algn="ctr" defTabSz="1066800">
            <a:lnSpc>
              <a:spcPct val="90000"/>
            </a:lnSpc>
            <a:spcBef>
              <a:spcPct val="0"/>
            </a:spcBef>
            <a:spcAft>
              <a:spcPts val="0"/>
            </a:spcAft>
            <a:buNone/>
          </a:pPr>
          <a:r>
            <a:rPr lang="tr-TR" altLang="tr-TR" sz="2400" kern="1200" dirty="0">
              <a:latin typeface="Comic Sans MS" panose="030F0702030302020204" pitchFamily="66" charset="0"/>
            </a:rPr>
            <a:t>Aydınlatılması ve Bilgilendirilmesi</a:t>
          </a:r>
          <a:endParaRPr lang="en-US" sz="2400" b="1" kern="1200" dirty="0">
            <a:latin typeface="Comic Sans MS" panose="030F0702030302020204" pitchFamily="66" charset="0"/>
          </a:endParaRPr>
        </a:p>
      </dsp:txBody>
      <dsp:txXfrm>
        <a:off x="6484673" y="2723952"/>
        <a:ext cx="2865541" cy="22805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3BDEE-74EC-4F39-8941-3ED8667F2179}">
      <dsp:nvSpPr>
        <dsp:cNvPr id="0" name=""/>
        <dsp:cNvSpPr/>
      </dsp:nvSpPr>
      <dsp:spPr>
        <a:xfrm>
          <a:off x="863903" y="0"/>
          <a:ext cx="9790902" cy="509061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81AC6-D03B-494B-A2AD-B39763D16F5C}">
      <dsp:nvSpPr>
        <dsp:cNvPr id="0" name=""/>
        <dsp:cNvSpPr/>
      </dsp:nvSpPr>
      <dsp:spPr>
        <a:xfrm>
          <a:off x="4549" y="1527184"/>
          <a:ext cx="3438739" cy="20362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Comic Sans MS" panose="030F0702030302020204" pitchFamily="66" charset="0"/>
            </a:rPr>
            <a:t>Üniversite çatısı altında </a:t>
          </a:r>
          <a:r>
            <a:rPr lang="tr-TR" sz="2000" b="0" kern="1200" dirty="0">
              <a:solidFill>
                <a:srgbClr val="FF0000"/>
              </a:solidFill>
              <a:latin typeface="Comic Sans MS" panose="030F0702030302020204" pitchFamily="66" charset="0"/>
            </a:rPr>
            <a:t>araştırma yapanların </a:t>
          </a:r>
          <a:r>
            <a:rPr lang="tr-TR" sz="2000" kern="1200" dirty="0">
              <a:latin typeface="Comic Sans MS" panose="030F0702030302020204" pitchFamily="66" charset="0"/>
            </a:rPr>
            <a:t>araştırma etiği açısından gereklilikleri yerine getirmesi</a:t>
          </a:r>
        </a:p>
      </dsp:txBody>
      <dsp:txXfrm>
        <a:off x="103950" y="1626585"/>
        <a:ext cx="3239937" cy="1837444"/>
      </dsp:txXfrm>
    </dsp:sp>
    <dsp:sp modelId="{78D8E257-EA2B-4ECC-B6E3-1F85AF3BCF9B}">
      <dsp:nvSpPr>
        <dsp:cNvPr id="0" name=""/>
        <dsp:cNvSpPr/>
      </dsp:nvSpPr>
      <dsp:spPr>
        <a:xfrm>
          <a:off x="4016412" y="1581796"/>
          <a:ext cx="3485884" cy="2036246"/>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0" kern="1200" dirty="0">
              <a:solidFill>
                <a:srgbClr val="FF0000"/>
              </a:solidFill>
              <a:latin typeface="Comic Sans MS" panose="030F0702030302020204" pitchFamily="66" charset="0"/>
            </a:rPr>
            <a:t>Akademisyen ve öğrencilerin </a:t>
          </a:r>
          <a:r>
            <a:rPr lang="tr-TR" sz="2000" kern="1200" dirty="0">
              <a:solidFill>
                <a:schemeClr val="accent5">
                  <a:lumMod val="75000"/>
                </a:schemeClr>
              </a:solidFill>
              <a:latin typeface="Comic Sans MS" panose="030F0702030302020204" pitchFamily="66" charset="0"/>
            </a:rPr>
            <a:t>görev ve sorumluluklarının, ayrıca haklarının tanımlanmış olması</a:t>
          </a:r>
        </a:p>
      </dsp:txBody>
      <dsp:txXfrm>
        <a:off x="4115813" y="1681197"/>
        <a:ext cx="3287082" cy="1837444"/>
      </dsp:txXfrm>
    </dsp:sp>
    <dsp:sp modelId="{E1672ACE-FAF3-411D-B97F-D66010FB8EE0}">
      <dsp:nvSpPr>
        <dsp:cNvPr id="0" name=""/>
        <dsp:cNvSpPr/>
      </dsp:nvSpPr>
      <dsp:spPr>
        <a:xfrm>
          <a:off x="8079969" y="1527204"/>
          <a:ext cx="3438739" cy="203624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0" kern="1200" dirty="0">
              <a:solidFill>
                <a:srgbClr val="FF0000"/>
              </a:solidFill>
              <a:latin typeface="Comic Sans MS" panose="030F0702030302020204" pitchFamily="66" charset="0"/>
            </a:rPr>
            <a:t>Üniversite yöneticilerinin </a:t>
          </a:r>
          <a:r>
            <a:rPr lang="tr-TR" sz="2000" kern="1200" dirty="0">
              <a:solidFill>
                <a:schemeClr val="accent5">
                  <a:lumMod val="75000"/>
                </a:schemeClr>
              </a:solidFill>
              <a:latin typeface="Comic Sans MS" panose="030F0702030302020204" pitchFamily="66" charset="0"/>
            </a:rPr>
            <a:t>görev ve sorumluluklarının tanımlanması</a:t>
          </a:r>
        </a:p>
      </dsp:txBody>
      <dsp:txXfrm>
        <a:off x="8179370" y="1626605"/>
        <a:ext cx="3239937" cy="183744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0BC43-E454-4469-8818-DBB7D2CAF7EE}" type="datetimeFigureOut">
              <a:rPr lang="tr-TR" smtClean="0"/>
              <a:t>3.03.2023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A9BCA-735E-49FD-9240-B5EF1CC35F27}" type="slidenum">
              <a:rPr lang="tr-TR" smtClean="0"/>
              <a:t>‹#›</a:t>
            </a:fld>
            <a:endParaRPr lang="tr-TR"/>
          </a:p>
        </p:txBody>
      </p:sp>
    </p:spTree>
    <p:extLst>
      <p:ext uri="{BB962C8B-B14F-4D97-AF65-F5344CB8AC3E}">
        <p14:creationId xmlns:p14="http://schemas.microsoft.com/office/powerpoint/2010/main" val="390008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9F31ED-0A57-4D4E-A379-B4EA14162492}" type="slidenum">
              <a:rPr lang="tr-TR" smtClean="0"/>
              <a:t>3</a:t>
            </a:fld>
            <a:endParaRPr lang="tr-TR"/>
          </a:p>
        </p:txBody>
      </p:sp>
    </p:spTree>
    <p:extLst>
      <p:ext uri="{BB962C8B-B14F-4D97-AF65-F5344CB8AC3E}">
        <p14:creationId xmlns:p14="http://schemas.microsoft.com/office/powerpoint/2010/main" val="412577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b="1"/>
              <a:t>Note to Instructor</a:t>
            </a:r>
          </a:p>
        </p:txBody>
      </p:sp>
      <p:sp>
        <p:nvSpPr>
          <p:cNvPr id="75779" name="Slide Number Placeholder 3"/>
          <p:cNvSpPr>
            <a:spLocks noGrp="1"/>
          </p:cNvSpPr>
          <p:nvPr>
            <p:ph type="sldNum" sz="quarter" idx="5"/>
          </p:nvPr>
        </p:nvSpPr>
        <p:spPr bwMode="auto">
          <a:noFill/>
          <a:ln>
            <a:miter lim="800000"/>
            <a:headEnd/>
            <a:tailEnd/>
          </a:ln>
        </p:spPr>
        <p:txBody>
          <a:bodyPr/>
          <a:lstStyle/>
          <a:p>
            <a:fld id="{2A87B3C1-3FE2-4A43-A06B-59FCB222EFBD}" type="slidenum">
              <a:rPr lang="en-US" smtClean="0">
                <a:latin typeface="Calibri" pitchFamily="34" charset="0"/>
                <a:ea typeface="ヒラギノ角ゴ Pro W3"/>
                <a:cs typeface="ヒラギノ角ゴ Pro W3"/>
              </a:rPr>
              <a:pPr/>
              <a:t>15</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51920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4A8820C-D85B-4FB3-9BA9-A703DF8CD40F}"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3779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B6A9BCA-735E-49FD-9240-B5EF1CC35F27}" type="slidenum">
              <a:rPr lang="tr-TR" smtClean="0"/>
              <a:t>48</a:t>
            </a:fld>
            <a:endParaRPr lang="tr-TR"/>
          </a:p>
        </p:txBody>
      </p:sp>
    </p:spTree>
    <p:extLst>
      <p:ext uri="{BB962C8B-B14F-4D97-AF65-F5344CB8AC3E}">
        <p14:creationId xmlns:p14="http://schemas.microsoft.com/office/powerpoint/2010/main" val="127090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B6A9BCA-735E-49FD-9240-B5EF1CC35F27}" type="slidenum">
              <a:rPr lang="tr-TR" smtClean="0"/>
              <a:t>49</a:t>
            </a:fld>
            <a:endParaRPr lang="tr-TR"/>
          </a:p>
        </p:txBody>
      </p:sp>
    </p:spTree>
    <p:extLst>
      <p:ext uri="{BB962C8B-B14F-4D97-AF65-F5344CB8AC3E}">
        <p14:creationId xmlns:p14="http://schemas.microsoft.com/office/powerpoint/2010/main" val="131957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endParaRPr lang="en-US"/>
          </a:p>
        </p:txBody>
      </p:sp>
      <p:sp>
        <p:nvSpPr>
          <p:cNvPr id="77827" name="Slide Number Placeholder 3"/>
          <p:cNvSpPr>
            <a:spLocks noGrp="1"/>
          </p:cNvSpPr>
          <p:nvPr>
            <p:ph type="sldNum" sz="quarter" idx="5"/>
          </p:nvPr>
        </p:nvSpPr>
        <p:spPr bwMode="auto">
          <a:noFill/>
          <a:ln>
            <a:miter lim="800000"/>
            <a:headEnd/>
            <a:tailEnd/>
          </a:ln>
        </p:spPr>
        <p:txBody>
          <a:bodyPr/>
          <a:lstStyle/>
          <a:p>
            <a:fld id="{2D8ACA8F-CC3C-4022-AB6D-307FE6457FAD}" type="slidenum">
              <a:rPr lang="en-US" smtClean="0">
                <a:latin typeface="Calibri" pitchFamily="34" charset="0"/>
                <a:ea typeface="ヒラギノ角ゴ Pro W3"/>
                <a:cs typeface="ヒラギノ角ゴ Pro W3"/>
              </a:rPr>
              <a:pPr/>
              <a:t>5</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18913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a:t>The problem isn’t </a:t>
            </a:r>
            <a:r>
              <a:rPr lang="en-US" i="1"/>
              <a:t>finding</a:t>
            </a:r>
          </a:p>
          <a:p>
            <a:r>
              <a:rPr lang="en-US"/>
              <a:t>information; the world is</a:t>
            </a:r>
          </a:p>
          <a:p>
            <a:r>
              <a:rPr lang="en-US"/>
              <a:t>bursting with information from a glut</a:t>
            </a:r>
          </a:p>
          <a:p>
            <a:r>
              <a:rPr lang="en-US"/>
              <a:t>of sources. The real challenge is to find</a:t>
            </a:r>
          </a:p>
          <a:p>
            <a:r>
              <a:rPr lang="en-US"/>
              <a:t>the </a:t>
            </a:r>
            <a:r>
              <a:rPr lang="en-US" i="1"/>
              <a:t>right information—from inside and</a:t>
            </a:r>
          </a:p>
          <a:p>
            <a:r>
              <a:rPr lang="en-US"/>
              <a:t>outside sources—and turn it into</a:t>
            </a:r>
          </a:p>
          <a:p>
            <a:r>
              <a:rPr lang="en-US"/>
              <a:t>customer insights.</a:t>
            </a:r>
          </a:p>
        </p:txBody>
      </p:sp>
      <p:sp>
        <p:nvSpPr>
          <p:cNvPr id="28675" name="Slide Number Placeholder 3"/>
          <p:cNvSpPr>
            <a:spLocks noGrp="1"/>
          </p:cNvSpPr>
          <p:nvPr>
            <p:ph type="sldNum" sz="quarter" idx="5"/>
          </p:nvPr>
        </p:nvSpPr>
        <p:spPr bwMode="auto">
          <a:noFill/>
          <a:ln>
            <a:miter lim="800000"/>
            <a:headEnd/>
            <a:tailEnd/>
          </a:ln>
        </p:spPr>
        <p:txBody>
          <a:bodyPr/>
          <a:lstStyle/>
          <a:p>
            <a:fld id="{2042E7B8-B78F-4276-A6F7-C669AC5BEBB5}" type="slidenum">
              <a:rPr lang="en-US" smtClean="0">
                <a:latin typeface="Calibri" pitchFamily="34" charset="0"/>
                <a:ea typeface="ヒラギノ角ゴ Pro W3"/>
                <a:cs typeface="ヒラギノ角ゴ Pro W3"/>
              </a:rPr>
              <a:pPr/>
              <a:t>6</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14320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69E604B-A3FE-48F3-B05B-FF9F8301D506}"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095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69E604B-A3FE-48F3-B05B-FF9F8301D506}"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1580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69E604B-A3FE-48F3-B05B-FF9F8301D506}"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244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69E604B-A3FE-48F3-B05B-FF9F8301D506}"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5154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69E604B-A3FE-48F3-B05B-FF9F8301D506}"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0603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a:t>The problem isn’t </a:t>
            </a:r>
            <a:r>
              <a:rPr lang="en-US" i="1"/>
              <a:t>finding</a:t>
            </a:r>
          </a:p>
          <a:p>
            <a:r>
              <a:rPr lang="en-US"/>
              <a:t>information; the world is</a:t>
            </a:r>
          </a:p>
          <a:p>
            <a:r>
              <a:rPr lang="en-US"/>
              <a:t>bursting with information from a glut</a:t>
            </a:r>
          </a:p>
          <a:p>
            <a:r>
              <a:rPr lang="en-US"/>
              <a:t>of sources. The real challenge is to find</a:t>
            </a:r>
          </a:p>
          <a:p>
            <a:r>
              <a:rPr lang="en-US"/>
              <a:t>the </a:t>
            </a:r>
            <a:r>
              <a:rPr lang="en-US" i="1"/>
              <a:t>right information—from inside and</a:t>
            </a:r>
          </a:p>
          <a:p>
            <a:r>
              <a:rPr lang="en-US"/>
              <a:t>outside sources—and turn it into</a:t>
            </a:r>
          </a:p>
          <a:p>
            <a:r>
              <a:rPr lang="en-US"/>
              <a:t>customer insights.</a:t>
            </a:r>
          </a:p>
        </p:txBody>
      </p:sp>
      <p:sp>
        <p:nvSpPr>
          <p:cNvPr id="28675" name="Slide Number Placeholder 3"/>
          <p:cNvSpPr>
            <a:spLocks noGrp="1"/>
          </p:cNvSpPr>
          <p:nvPr>
            <p:ph type="sldNum" sz="quarter" idx="5"/>
          </p:nvPr>
        </p:nvSpPr>
        <p:spPr bwMode="auto">
          <a:noFill/>
          <a:ln>
            <a:miter lim="800000"/>
            <a:headEnd/>
            <a:tailEnd/>
          </a:ln>
        </p:spPr>
        <p:txBody>
          <a:bodyPr/>
          <a:lstStyle/>
          <a:p>
            <a:fld id="{2042E7B8-B78F-4276-A6F7-C669AC5BEBB5}" type="slidenum">
              <a:rPr lang="en-US" smtClean="0">
                <a:latin typeface="Calibri" pitchFamily="34" charset="0"/>
                <a:ea typeface="ヒラギノ角ゴ Pro W3"/>
                <a:cs typeface="ヒラギノ角ゴ Pro W3"/>
              </a:rPr>
              <a:pPr/>
              <a:t>12</a:t>
            </a:fld>
            <a:endParaRPr lang="en-US">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88053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A96F918-4D21-48F0-9374-2659A71A614D}" type="datetime1">
              <a:rPr lang="en-US" smtClean="0"/>
              <a:t>3/3/2023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381620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032C075-D5CA-4092-8406-97DDC74E86D4}" type="datetime1">
              <a:rPr lang="en-US" smtClean="0"/>
              <a:t>3/3/2023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397329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1F1BDC7-33A4-41BE-B9AA-6042DC4804B1}" type="datetime1">
              <a:rPr lang="en-US" smtClean="0"/>
              <a:t>3/3/2023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3290701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lnSpc>
                <a:spcPts val="3600"/>
              </a:lnSpc>
              <a:defRPr sz="4000" b="1"/>
            </a:lvl1pPr>
          </a:lstStyle>
          <a:p>
            <a:r>
              <a:rPr lang="en-US" dirty="0"/>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447800"/>
            <a:ext cx="9550400" cy="381000"/>
          </a:xfrm>
        </p:spPr>
        <p:txBody>
          <a:bodyPr/>
          <a:lstStyle>
            <a:lvl1pPr algn="ctr">
              <a:lnSpc>
                <a:spcPts val="2800"/>
              </a:lnSpc>
              <a:spcBef>
                <a:spcPts val="0"/>
              </a:spcBef>
              <a:buNone/>
              <a:defRPr sz="2800" b="1" i="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06503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251200" y="228600"/>
            <a:ext cx="8534400" cy="1219200"/>
          </a:xfrm>
        </p:spPr>
        <p:txBody>
          <a:bodyPr/>
          <a:lstStyle/>
          <a:p>
            <a:r>
              <a:rPr lang="tr-TR"/>
              <a:t>Asıl başlık stili için tıklatın</a:t>
            </a:r>
          </a:p>
        </p:txBody>
      </p:sp>
      <p:sp>
        <p:nvSpPr>
          <p:cNvPr id="3" name="2 Metin Yer Tutucusu"/>
          <p:cNvSpPr>
            <a:spLocks noGrp="1"/>
          </p:cNvSpPr>
          <p:nvPr>
            <p:ph type="body" sz="half" idx="1"/>
          </p:nvPr>
        </p:nvSpPr>
        <p:spPr>
          <a:xfrm>
            <a:off x="3251200" y="1600200"/>
            <a:ext cx="4165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7620000" y="1600200"/>
            <a:ext cx="41656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7"/>
          <p:cNvSpPr>
            <a:spLocks noGrp="1" noChangeArrowheads="1"/>
          </p:cNvSpPr>
          <p:nvPr>
            <p:ph type="dt" sz="half" idx="10"/>
          </p:nvPr>
        </p:nvSpPr>
        <p:spPr>
          <a:ln/>
        </p:spPr>
        <p:txBody>
          <a:bodyPr/>
          <a:lstStyle>
            <a:lvl1pPr>
              <a:defRPr/>
            </a:lvl1pPr>
          </a:lstStyle>
          <a:p>
            <a:pPr>
              <a:defRPr/>
            </a:pPr>
            <a:fld id="{66143B67-F301-46BA-8810-78D1D3F98E4C}" type="datetime1">
              <a:rPr lang="en-US" smtClean="0"/>
              <a:t>3/3/2023</a:t>
            </a:fld>
            <a:endParaRPr 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p>
        </p:txBody>
      </p:sp>
      <p:sp>
        <p:nvSpPr>
          <p:cNvPr id="7" name="Rectangle 9"/>
          <p:cNvSpPr>
            <a:spLocks noGrp="1" noChangeArrowheads="1"/>
          </p:cNvSpPr>
          <p:nvPr>
            <p:ph type="sldNum" sz="quarter" idx="12"/>
          </p:nvPr>
        </p:nvSpPr>
        <p:spPr>
          <a:ln/>
        </p:spPr>
        <p:txBody>
          <a:bodyPr/>
          <a:lstStyle>
            <a:lvl1pPr>
              <a:defRPr/>
            </a:lvl1pPr>
          </a:lstStyle>
          <a:p>
            <a:pPr>
              <a:defRPr/>
            </a:pPr>
            <a:fld id="{4009AFF1-9CE4-4993-AD54-92BF2266915A}" type="slidenum">
              <a:rPr lang="tr-TR" altLang="tr-TR"/>
              <a:pPr>
                <a:defRPr/>
              </a:pPr>
              <a:t>‹#›</a:t>
            </a:fld>
            <a:endParaRPr lang="tr-TR" altLang="tr-TR"/>
          </a:p>
        </p:txBody>
      </p:sp>
    </p:spTree>
    <p:extLst>
      <p:ext uri="{BB962C8B-B14F-4D97-AF65-F5344CB8AC3E}">
        <p14:creationId xmlns:p14="http://schemas.microsoft.com/office/powerpoint/2010/main" val="312992741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EAE5E07-9427-432A-B6CA-2ACA17812D4A}" type="datetime1">
              <a:rPr lang="en-US" smtClean="0"/>
              <a:t>3/3/2023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378452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2046CC6-1518-4B4B-810A-E05D4B348D5B}" type="datetime1">
              <a:rPr lang="en-US" smtClean="0"/>
              <a:t>3/3/2023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13279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AA6069C-D8C3-4E27-B96B-D5BDAFF49A9D}" type="datetime1">
              <a:rPr lang="en-US" smtClean="0"/>
              <a:t>3/3/2023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385275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EA4DF95-4231-46B9-A762-ECD86BC0EF15}" type="datetime1">
              <a:rPr lang="en-US" smtClean="0"/>
              <a:t>3/3/2023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46730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0474A19-47FF-4A67-A975-56B05756F58A}" type="datetime1">
              <a:rPr lang="en-US" smtClean="0"/>
              <a:t>3/3/2023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2832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99EE10B-7386-4391-A8B9-5BBA0CF82FCC}" type="datetime1">
              <a:rPr lang="en-US" smtClean="0"/>
              <a:t>3/3/2023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173166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A028909-D893-4BFD-AE9E-8FDCD40714B3}" type="datetime1">
              <a:rPr lang="en-US" smtClean="0"/>
              <a:t>3/3/2023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58651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2F8E8E7-7B9E-41DA-8AA2-8979D115D95A}" type="datetime1">
              <a:rPr lang="en-US" smtClean="0"/>
              <a:t>3/3/2023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DDEC52-7181-4F70-B69F-7526E13C2C2D}" type="slidenum">
              <a:rPr lang="tr-TR" smtClean="0"/>
              <a:t>‹#›</a:t>
            </a:fld>
            <a:endParaRPr lang="tr-TR"/>
          </a:p>
        </p:txBody>
      </p:sp>
    </p:spTree>
    <p:extLst>
      <p:ext uri="{BB962C8B-B14F-4D97-AF65-F5344CB8AC3E}">
        <p14:creationId xmlns:p14="http://schemas.microsoft.com/office/powerpoint/2010/main" val="333836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7FF87-0251-4807-9665-27D13AA677DF}" type="datetime1">
              <a:rPr lang="en-US" smtClean="0"/>
              <a:t>3/3/2023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DEC52-7181-4F70-B69F-7526E13C2C2D}" type="slidenum">
              <a:rPr lang="tr-TR" smtClean="0"/>
              <a:t>‹#›</a:t>
            </a:fld>
            <a:endParaRPr lang="tr-TR"/>
          </a:p>
        </p:txBody>
      </p:sp>
    </p:spTree>
    <p:extLst>
      <p:ext uri="{BB962C8B-B14F-4D97-AF65-F5344CB8AC3E}">
        <p14:creationId xmlns:p14="http://schemas.microsoft.com/office/powerpoint/2010/main" val="403296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csr.cse.dmu.ac.uk/images/web_links_icons/ethic.gif"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plagiarism.cz/ipphea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file.atuder.org.tr/_atuder.org/fileUpload/b4ubXMVGembd.pdf" TargetMode="External"/><Relationship Id="rId7" Type="http://schemas.openxmlformats.org/officeDocument/2006/relationships/hyperlink" Target="http://ab.org.tr/ab14/bildiri/323.pdf" TargetMode="External"/><Relationship Id="rId2" Type="http://schemas.openxmlformats.org/officeDocument/2006/relationships/hyperlink" Target="http://www.ithenticate.com/plagiarism-detection-blog/bid/87800/Criminalizing-Plagiarism-in-the-Philippines#.V2fbd2iLSUk" TargetMode="External"/><Relationship Id="rId1" Type="http://schemas.openxmlformats.org/officeDocument/2006/relationships/slideLayout" Target="../slideLayouts/slideLayout2.xml"/><Relationship Id="rId6" Type="http://schemas.openxmlformats.org/officeDocument/2006/relationships/hyperlink" Target="https://www.coe.int/t/DG4/EDUCATION/etined/Irene_Glendinning_PragueForum2015.pdf" TargetMode="External"/><Relationship Id="rId5" Type="http://schemas.openxmlformats.org/officeDocument/2006/relationships/hyperlink" Target="http://www.istatistikmerkezi.com/" TargetMode="External"/><Relationship Id="rId4" Type="http://schemas.openxmlformats.org/officeDocument/2006/relationships/hyperlink" Target="https://tkgm.gov.tr/sites/default/files/icerik/ekleri/etik.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scribbr.com/author/lorenza/" TargetMode="External"/><Relationship Id="rId2" Type="http://schemas.openxmlformats.org/officeDocument/2006/relationships/hyperlink" Target="http://ketlib.lib.unipi.gr/xmlui/bitstream/handle/ket/814/Comparison%20of%20policies%20for%20Academic%20Integrity%20in%20Higher%20Education%20across%20the%20European%20Union.pdf?sequence=2" TargetMode="External"/><Relationship Id="rId1" Type="http://schemas.openxmlformats.org/officeDocument/2006/relationships/slideLayout" Target="../slideLayouts/slideLayout2.xml"/><Relationship Id="rId5" Type="http://schemas.openxmlformats.org/officeDocument/2006/relationships/hyperlink" Target="https://ibg.deu.edu.tr/wp-content/uploads/2018/07/yok_yayin_etigi_yonergesi.pdf" TargetMode="External"/><Relationship Id="rId4" Type="http://schemas.openxmlformats.org/officeDocument/2006/relationships/hyperlink" Target="https://www.scribbr.com/plagiarism/consequences-of-plagiaris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00050" y="1357314"/>
            <a:ext cx="11201399" cy="4186236"/>
          </a:xfrm>
        </p:spPr>
        <p:txBody>
          <a:bodyPr>
            <a:normAutofit fontScale="90000"/>
          </a:bodyPr>
          <a:lstStyle/>
          <a:p>
            <a:pPr>
              <a:defRPr/>
            </a:pPr>
            <a:r>
              <a:rPr lang="tr-TR" sz="54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t>Akademik Etik:</a:t>
            </a:r>
            <a:br>
              <a:rPr lang="tr-TR" sz="54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br>
            <a:r>
              <a:rPr lang="tr-TR" sz="54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t>Kavramlar, Tanım, Yönerge ve Yaptırımlar</a:t>
            </a:r>
            <a:br>
              <a:rPr lang="tr-TR" sz="54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br>
            <a:br>
              <a:rPr lang="tr-TR" sz="54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br>
            <a:r>
              <a:rPr lang="tr-TR" sz="2700" b="1" dirty="0">
                <a:ln w="12700">
                  <a:solidFill>
                    <a:schemeClr val="accent1"/>
                  </a:solidFill>
                  <a:prstDash val="solid"/>
                </a:ln>
                <a:solidFill>
                  <a:srgbClr val="FF0000"/>
                </a:solidFill>
                <a:effectLst>
                  <a:outerShdw dist="38100" dir="2640000" algn="bl" rotWithShape="0">
                    <a:schemeClr val="accent1"/>
                  </a:outerShdw>
                </a:effectLst>
                <a:latin typeface="Comic Sans MS" panose="030F0702030302020204" pitchFamily="66" charset="0"/>
              </a:rPr>
              <a:t>Hazırlayanlar:</a:t>
            </a:r>
            <a:r>
              <a:rPr lang="tr-TR" sz="27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t> </a:t>
            </a:r>
            <a:br>
              <a:rPr lang="tr-TR" sz="27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br>
            <a:r>
              <a:rPr lang="tr-TR" sz="27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t>Dr. Öğr. Üyesi Zerrin Ayvaz Reis</a:t>
            </a:r>
            <a:br>
              <a:rPr lang="tr-TR" sz="27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br>
            <a:r>
              <a:rPr lang="tr-TR" sz="27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t>Prof. Dr. Nüket Örnek Büken</a:t>
            </a:r>
            <a:br>
              <a:rPr lang="tr-TR" sz="27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br>
            <a:r>
              <a:rPr lang="tr-TR" sz="27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omic Sans MS" panose="030F0702030302020204" pitchFamily="66" charset="0"/>
              </a:rPr>
              <a:t>Prof. Dr. Gülgün F. Ünal Şengör</a:t>
            </a:r>
          </a:p>
        </p:txBody>
      </p:sp>
      <p:sp>
        <p:nvSpPr>
          <p:cNvPr id="2" name="Slayt Numarası Yer Tutucusu 1"/>
          <p:cNvSpPr>
            <a:spLocks noGrp="1"/>
          </p:cNvSpPr>
          <p:nvPr>
            <p:ph type="sldNum" sz="quarter" idx="12"/>
          </p:nvPr>
        </p:nvSpPr>
        <p:spPr/>
        <p:txBody>
          <a:bodyPr/>
          <a:lstStyle/>
          <a:p>
            <a:fld id="{29DDEC52-7181-4F70-B69F-7526E13C2C2D}" type="slidenum">
              <a:rPr lang="tr-TR" smtClean="0"/>
              <a:t>1</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 y="115888"/>
            <a:ext cx="3105150" cy="933450"/>
          </a:xfrm>
          <a:prstGeom prst="rect">
            <a:avLst/>
          </a:prstGeom>
        </p:spPr>
      </p:pic>
    </p:spTree>
    <p:extLst>
      <p:ext uri="{BB962C8B-B14F-4D97-AF65-F5344CB8AC3E}">
        <p14:creationId xmlns:p14="http://schemas.microsoft.com/office/powerpoint/2010/main" val="123734234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a:xfrm>
            <a:off x="1511070" y="383089"/>
            <a:ext cx="45719" cy="6031938"/>
          </a:xfrm>
          <a:prstGeom prst="rect">
            <a:avLst/>
          </a:prstGeom>
          <a:solidFill>
            <a:srgbClr val="D04040"/>
          </a:soli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kern="0">
              <a:solidFill>
                <a:prstClr val="white"/>
              </a:solidFill>
              <a:latin typeface="Calibri" panose="020F0502020204030204"/>
            </a:endParaRPr>
          </a:p>
        </p:txBody>
      </p:sp>
      <p:sp>
        <p:nvSpPr>
          <p:cNvPr id="19" name="Freeform 18"/>
          <p:cNvSpPr/>
          <p:nvPr/>
        </p:nvSpPr>
        <p:spPr>
          <a:xfrm>
            <a:off x="1869952" y="1753638"/>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Özerklik</a:t>
            </a:r>
            <a:endParaRPr lang="en-US" sz="2400" b="1" dirty="0">
              <a:solidFill>
                <a:schemeClr val="accent5">
                  <a:lumMod val="75000"/>
                </a:schemeClr>
              </a:solidFill>
              <a:latin typeface="Comic Sans MS" panose="030F0702030302020204" pitchFamily="66" charset="0"/>
            </a:endParaRPr>
          </a:p>
        </p:txBody>
      </p:sp>
      <p:sp>
        <p:nvSpPr>
          <p:cNvPr id="20" name="Freeform 19"/>
          <p:cNvSpPr/>
          <p:nvPr/>
        </p:nvSpPr>
        <p:spPr>
          <a:xfrm>
            <a:off x="1869952" y="3004564"/>
            <a:ext cx="2752725" cy="788987"/>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Liyakat</a:t>
            </a:r>
            <a:endParaRPr lang="en-US" sz="2400" b="1" dirty="0">
              <a:solidFill>
                <a:schemeClr val="accent5">
                  <a:lumMod val="75000"/>
                </a:schemeClr>
              </a:solidFill>
              <a:latin typeface="Comic Sans MS" panose="030F0702030302020204" pitchFamily="66" charset="0"/>
            </a:endParaRPr>
          </a:p>
        </p:txBody>
      </p:sp>
      <p:sp>
        <p:nvSpPr>
          <p:cNvPr id="21" name="Freeform 20"/>
          <p:cNvSpPr/>
          <p:nvPr/>
        </p:nvSpPr>
        <p:spPr>
          <a:xfrm>
            <a:off x="1869952" y="547893"/>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Özgürlük</a:t>
            </a:r>
            <a:endParaRPr lang="en-US" sz="2400" b="1" dirty="0">
              <a:solidFill>
                <a:schemeClr val="accent5">
                  <a:lumMod val="75000"/>
                </a:schemeClr>
              </a:solidFill>
              <a:latin typeface="Comic Sans MS" panose="030F0702030302020204" pitchFamily="66" charset="0"/>
            </a:endParaRPr>
          </a:p>
        </p:txBody>
      </p:sp>
      <p:sp>
        <p:nvSpPr>
          <p:cNvPr id="23" name="Isosceles Triangle 22"/>
          <p:cNvSpPr/>
          <p:nvPr/>
        </p:nvSpPr>
        <p:spPr>
          <a:xfrm rot="5400000">
            <a:off x="1371584" y="3267085"/>
            <a:ext cx="704850" cy="244475"/>
          </a:xfrm>
          <a:prstGeom prst="triangle">
            <a:avLst/>
          </a:prstGeom>
          <a:solidFill>
            <a:srgbClr val="D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4" name="Freeform 23"/>
          <p:cNvSpPr/>
          <p:nvPr/>
        </p:nvSpPr>
        <p:spPr>
          <a:xfrm>
            <a:off x="1869951" y="4278025"/>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D04040"/>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latin typeface="Comic Sans MS" panose="030F0702030302020204" pitchFamily="66" charset="0"/>
              </a:rPr>
              <a:t>Akademik Hareketlilik</a:t>
            </a:r>
            <a:endParaRPr lang="en-US" sz="2400" b="1" dirty="0">
              <a:latin typeface="Comic Sans MS" panose="030F0702030302020204" pitchFamily="66" charset="0"/>
            </a:endParaRPr>
          </a:p>
        </p:txBody>
      </p:sp>
      <p:sp>
        <p:nvSpPr>
          <p:cNvPr id="25617" name="Rectangle 1"/>
          <p:cNvSpPr>
            <a:spLocks noChangeArrowheads="1"/>
          </p:cNvSpPr>
          <p:nvPr/>
        </p:nvSpPr>
        <p:spPr bwMode="auto">
          <a:xfrm>
            <a:off x="5891135" y="598050"/>
            <a:ext cx="6145968" cy="4007251"/>
          </a:xfrm>
          <a:prstGeom prst="rect">
            <a:avLst/>
          </a:prstGeom>
          <a:solidFill>
            <a:schemeClr val="accent3">
              <a:lumMod val="60000"/>
              <a:lumOff val="40000"/>
            </a:schemeClr>
          </a:solidFill>
          <a:ln>
            <a:solidFill>
              <a:schemeClr val="accent1"/>
            </a:solidFill>
          </a:ln>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800100" indent="-34290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buNone/>
              <a:defRPr/>
            </a:pPr>
            <a:r>
              <a:rPr lang="tr-TR" sz="2400" b="1" dirty="0">
                <a:solidFill>
                  <a:schemeClr val="accent5">
                    <a:lumMod val="75000"/>
                  </a:schemeClr>
                </a:solidFill>
                <a:latin typeface="Comic Sans MS" panose="030F0702030302020204" pitchFamily="66" charset="0"/>
              </a:rPr>
              <a:t>Akademik hareketliliğin üç temel boyutu vardır:</a:t>
            </a:r>
          </a:p>
          <a:p>
            <a:pPr marL="457200" indent="-457200">
              <a:buFont typeface="Wingdings" panose="05000000000000000000" pitchFamily="2" charset="2"/>
              <a:buChar char="v"/>
              <a:defRPr/>
            </a:pPr>
            <a:r>
              <a:rPr lang="tr-TR" sz="2400" dirty="0">
                <a:solidFill>
                  <a:schemeClr val="accent5">
                    <a:lumMod val="75000"/>
                  </a:schemeClr>
                </a:solidFill>
                <a:latin typeface="Comic Sans MS" panose="030F0702030302020204" pitchFamily="66" charset="0"/>
              </a:rPr>
              <a:t>Üniversiteler arasında etkileşim ve iletişimi artırmak</a:t>
            </a:r>
          </a:p>
          <a:p>
            <a:pPr marL="457200" indent="-457200">
              <a:buFont typeface="Wingdings" panose="05000000000000000000" pitchFamily="2" charset="2"/>
              <a:buChar char="v"/>
              <a:defRPr/>
            </a:pPr>
            <a:r>
              <a:rPr lang="tr-TR" sz="2400" dirty="0">
                <a:solidFill>
                  <a:schemeClr val="accent5">
                    <a:lumMod val="75000"/>
                  </a:schemeClr>
                </a:solidFill>
                <a:latin typeface="Comic Sans MS" panose="030F0702030302020204" pitchFamily="66" charset="0"/>
              </a:rPr>
              <a:t>Öğretim elemanının bilgi ve becerisini artırma amaçlı farklı üniversitelerdeki deneyimlerden yararlanmak</a:t>
            </a:r>
          </a:p>
          <a:p>
            <a:pPr marL="457200" indent="-457200">
              <a:buFont typeface="Wingdings" panose="05000000000000000000" pitchFamily="2" charset="2"/>
              <a:buChar char="v"/>
              <a:defRPr/>
            </a:pPr>
            <a:r>
              <a:rPr lang="tr-TR" sz="2400" dirty="0">
                <a:solidFill>
                  <a:schemeClr val="accent5">
                    <a:lumMod val="75000"/>
                  </a:schemeClr>
                </a:solidFill>
                <a:latin typeface="Comic Sans MS" panose="030F0702030302020204" pitchFamily="66" charset="0"/>
              </a:rPr>
              <a:t>Öğretim elemanının kendi bilgisini başka akademik kurumlarda da hizmete sunması  </a:t>
            </a:r>
          </a:p>
        </p:txBody>
      </p:sp>
      <p:sp>
        <p:nvSpPr>
          <p:cNvPr id="22" name="Freeform 23"/>
          <p:cNvSpPr/>
          <p:nvPr/>
        </p:nvSpPr>
        <p:spPr>
          <a:xfrm>
            <a:off x="1891230" y="5483770"/>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Etik</a:t>
            </a:r>
            <a:endParaRPr lang="en-US" sz="2400" b="1" dirty="0">
              <a:solidFill>
                <a:schemeClr val="accent5">
                  <a:lumMod val="75000"/>
                </a:schemeClr>
              </a:solidFill>
              <a:latin typeface="Comic Sans MS" panose="030F0702030302020204" pitchFamily="66" charset="0"/>
            </a:endParaRPr>
          </a:p>
        </p:txBody>
      </p:sp>
      <p:pic>
        <p:nvPicPr>
          <p:cNvPr id="11" name="Picture 2" descr="C:\Users\DELL\Desktop\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691164">
            <a:off x="4352150" y="3514845"/>
            <a:ext cx="1927281" cy="14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29DDEC52-7181-4F70-B69F-7526E13C2C2D}" type="slidenum">
              <a:rPr lang="tr-TR" smtClean="0"/>
              <a:t>10</a:t>
            </a:fld>
            <a:endParaRPr lang="tr-TR"/>
          </a:p>
        </p:txBody>
      </p:sp>
    </p:spTree>
    <p:extLst>
      <p:ext uri="{BB962C8B-B14F-4D97-AF65-F5344CB8AC3E}">
        <p14:creationId xmlns:p14="http://schemas.microsoft.com/office/powerpoint/2010/main" val="389792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a:xfrm>
            <a:off x="1511070" y="383089"/>
            <a:ext cx="45719" cy="6031938"/>
          </a:xfrm>
          <a:prstGeom prst="rect">
            <a:avLst/>
          </a:prstGeom>
          <a:solidFill>
            <a:srgbClr val="D04040"/>
          </a:soli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kern="0">
              <a:solidFill>
                <a:prstClr val="white"/>
              </a:solidFill>
              <a:latin typeface="Calibri" panose="020F0502020204030204"/>
            </a:endParaRPr>
          </a:p>
        </p:txBody>
      </p:sp>
      <p:sp>
        <p:nvSpPr>
          <p:cNvPr id="19" name="Freeform 18"/>
          <p:cNvSpPr/>
          <p:nvPr/>
        </p:nvSpPr>
        <p:spPr>
          <a:xfrm>
            <a:off x="1869952" y="1753638"/>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Özerklik</a:t>
            </a:r>
            <a:endParaRPr lang="en-US" sz="2400" b="1" dirty="0">
              <a:solidFill>
                <a:schemeClr val="accent5">
                  <a:lumMod val="75000"/>
                </a:schemeClr>
              </a:solidFill>
              <a:latin typeface="Comic Sans MS" panose="030F0702030302020204" pitchFamily="66" charset="0"/>
            </a:endParaRPr>
          </a:p>
        </p:txBody>
      </p:sp>
      <p:sp>
        <p:nvSpPr>
          <p:cNvPr id="20" name="Freeform 19"/>
          <p:cNvSpPr/>
          <p:nvPr/>
        </p:nvSpPr>
        <p:spPr>
          <a:xfrm>
            <a:off x="1869952" y="3004564"/>
            <a:ext cx="2752725" cy="788987"/>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Liyakat</a:t>
            </a:r>
            <a:endParaRPr lang="en-US" sz="2400" b="1" dirty="0">
              <a:solidFill>
                <a:schemeClr val="accent5">
                  <a:lumMod val="75000"/>
                </a:schemeClr>
              </a:solidFill>
              <a:latin typeface="Comic Sans MS" panose="030F0702030302020204" pitchFamily="66" charset="0"/>
            </a:endParaRPr>
          </a:p>
        </p:txBody>
      </p:sp>
      <p:sp>
        <p:nvSpPr>
          <p:cNvPr id="21" name="Freeform 20"/>
          <p:cNvSpPr/>
          <p:nvPr/>
        </p:nvSpPr>
        <p:spPr>
          <a:xfrm>
            <a:off x="1869952" y="547893"/>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Özgürlük</a:t>
            </a:r>
            <a:endParaRPr lang="en-US" sz="2400" b="1" dirty="0">
              <a:solidFill>
                <a:schemeClr val="accent5">
                  <a:lumMod val="75000"/>
                </a:schemeClr>
              </a:solidFill>
              <a:latin typeface="Comic Sans MS" panose="030F0702030302020204" pitchFamily="66" charset="0"/>
            </a:endParaRPr>
          </a:p>
        </p:txBody>
      </p:sp>
      <p:sp>
        <p:nvSpPr>
          <p:cNvPr id="23" name="Isosceles Triangle 22"/>
          <p:cNvSpPr/>
          <p:nvPr/>
        </p:nvSpPr>
        <p:spPr>
          <a:xfrm rot="5400000">
            <a:off x="1371584" y="3267085"/>
            <a:ext cx="704850" cy="244475"/>
          </a:xfrm>
          <a:prstGeom prst="triangle">
            <a:avLst/>
          </a:prstGeom>
          <a:solidFill>
            <a:srgbClr val="D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4" name="Freeform 23"/>
          <p:cNvSpPr/>
          <p:nvPr/>
        </p:nvSpPr>
        <p:spPr>
          <a:xfrm>
            <a:off x="1869951" y="4278025"/>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Hareketlilik</a:t>
            </a:r>
            <a:endParaRPr lang="en-US" sz="2400" b="1" dirty="0">
              <a:solidFill>
                <a:schemeClr val="accent5">
                  <a:lumMod val="75000"/>
                </a:schemeClr>
              </a:solidFill>
              <a:latin typeface="Comic Sans MS" panose="030F0702030302020204" pitchFamily="66" charset="0"/>
            </a:endParaRPr>
          </a:p>
        </p:txBody>
      </p:sp>
      <p:sp>
        <p:nvSpPr>
          <p:cNvPr id="25617" name="Rectangle 1"/>
          <p:cNvSpPr>
            <a:spLocks noChangeArrowheads="1"/>
          </p:cNvSpPr>
          <p:nvPr/>
        </p:nvSpPr>
        <p:spPr bwMode="auto">
          <a:xfrm>
            <a:off x="5697347" y="171021"/>
            <a:ext cx="6294784" cy="5410712"/>
          </a:xfrm>
          <a:prstGeom prst="rect">
            <a:avLst/>
          </a:prstGeom>
          <a:solidFill>
            <a:schemeClr val="bg2">
              <a:lumMod val="90000"/>
            </a:schemeClr>
          </a:solidFill>
          <a:ln>
            <a:noFill/>
          </a:ln>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800100" indent="-34290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just">
              <a:buNone/>
              <a:defRPr/>
            </a:pPr>
            <a:r>
              <a:rPr lang="tr-TR" sz="2400" b="1" dirty="0">
                <a:solidFill>
                  <a:schemeClr val="accent5">
                    <a:lumMod val="75000"/>
                  </a:schemeClr>
                </a:solidFill>
                <a:latin typeface="Comic Sans MS" panose="030F0702030302020204" pitchFamily="66" charset="0"/>
              </a:rPr>
              <a:t>Üniversite dünyasında herkesin bildiği gördüğü ama kimilerinin bilmezlikten ve görmezlikten geldiği kimilerinin ise; statükonun devam etmesi  uğruna ses çıkaramadığı  konuları kapsar.</a:t>
            </a:r>
          </a:p>
          <a:p>
            <a:pPr marL="457200" indent="-457200">
              <a:buFont typeface="Wingdings" panose="05000000000000000000" pitchFamily="2" charset="2"/>
              <a:buChar char="v"/>
              <a:defRPr/>
            </a:pPr>
            <a:r>
              <a:rPr lang="tr-TR" sz="2400" dirty="0">
                <a:solidFill>
                  <a:schemeClr val="accent5">
                    <a:lumMod val="75000"/>
                  </a:schemeClr>
                </a:solidFill>
                <a:latin typeface="Comic Sans MS" panose="030F0702030302020204" pitchFamily="66" charset="0"/>
              </a:rPr>
              <a:t>Profesyoneller etik sorumluluklarının farkına varmadıkça, hiçbir düzenleyici sistem uygun şekilde çalışamaz.</a:t>
            </a:r>
          </a:p>
          <a:p>
            <a:pPr marL="457200" indent="-457200">
              <a:buFont typeface="Wingdings" panose="05000000000000000000" pitchFamily="2" charset="2"/>
              <a:buChar char="v"/>
              <a:defRPr/>
            </a:pPr>
            <a:r>
              <a:rPr lang="tr-TR" sz="2400" dirty="0">
                <a:solidFill>
                  <a:schemeClr val="accent5">
                    <a:lumMod val="75000"/>
                  </a:schemeClr>
                </a:solidFill>
                <a:latin typeface="Comic Sans MS" panose="030F0702030302020204" pitchFamily="66" charset="0"/>
              </a:rPr>
              <a:t>Fazladan yapılacak düzenlemelerin bir tehlikesi de profesyonellerin kendi sorumlulukları yerine, düzenlemelerle uyumlu olmaya dikkat sarf etmeleri yüzünden, ahlaki sorumluluk duygusunun göz ardı edilebilecek olmasıdır.</a:t>
            </a:r>
          </a:p>
        </p:txBody>
      </p:sp>
      <p:sp>
        <p:nvSpPr>
          <p:cNvPr id="22" name="Freeform 23"/>
          <p:cNvSpPr/>
          <p:nvPr/>
        </p:nvSpPr>
        <p:spPr>
          <a:xfrm>
            <a:off x="1891230" y="5483770"/>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D04040"/>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latin typeface="Comic Sans MS" panose="030F0702030302020204" pitchFamily="66" charset="0"/>
              </a:rPr>
              <a:t>Akademik Etik</a:t>
            </a:r>
            <a:endParaRPr lang="en-US" sz="2400" b="1" dirty="0">
              <a:latin typeface="Comic Sans MS" panose="030F0702030302020204" pitchFamily="66" charset="0"/>
            </a:endParaRPr>
          </a:p>
        </p:txBody>
      </p:sp>
      <p:pic>
        <p:nvPicPr>
          <p:cNvPr id="11" name="Picture 2" descr="C:\Users\DELL\Desktop\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517257">
            <a:off x="4298089" y="4505903"/>
            <a:ext cx="1927281" cy="14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29DDEC52-7181-4F70-B69F-7526E13C2C2D}" type="slidenum">
              <a:rPr lang="tr-TR" smtClean="0"/>
              <a:t>11</a:t>
            </a:fld>
            <a:endParaRPr lang="tr-TR"/>
          </a:p>
        </p:txBody>
      </p:sp>
    </p:spTree>
    <p:extLst>
      <p:ext uri="{BB962C8B-B14F-4D97-AF65-F5344CB8AC3E}">
        <p14:creationId xmlns:p14="http://schemas.microsoft.com/office/powerpoint/2010/main" val="369496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243240"/>
              </p:ext>
            </p:extLst>
          </p:nvPr>
        </p:nvGraphicFramePr>
        <p:xfrm>
          <a:off x="4225344" y="2374006"/>
          <a:ext cx="3476222"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ext Placeholder 4"/>
          <p:cNvSpPr>
            <a:spLocks noGrp="1"/>
          </p:cNvSpPr>
          <p:nvPr>
            <p:ph type="body" sz="quarter" idx="13"/>
          </p:nvPr>
        </p:nvSpPr>
        <p:spPr>
          <a:xfrm>
            <a:off x="914400" y="959371"/>
            <a:ext cx="9473784" cy="1154242"/>
          </a:xfrm>
        </p:spPr>
        <p:txBody>
          <a:bodyPr>
            <a:noAutofit/>
          </a:bodyPr>
          <a:lstStyle/>
          <a:p>
            <a:pPr marL="457200" indent="-457200">
              <a:spcBef>
                <a:spcPct val="0"/>
              </a:spcBef>
              <a:buFont typeface="Wingdings" panose="05000000000000000000" pitchFamily="2" charset="2"/>
              <a:buChar char="v"/>
            </a:pPr>
            <a:r>
              <a:rPr lang="tr-TR" sz="3200" b="0" dirty="0">
                <a:solidFill>
                  <a:schemeClr val="accent5">
                    <a:lumMod val="75000"/>
                  </a:schemeClr>
                </a:solidFill>
                <a:latin typeface="Comic Sans MS" panose="030F0702030302020204" pitchFamily="66" charset="0"/>
              </a:rPr>
              <a:t>Akademik  etik değerlerin geçerli olabilmesi üniversitelerde üç temel unsurun niteliğinin arttırılması ile sağlanır</a:t>
            </a:r>
            <a:endParaRPr lang="en-US" sz="3200" b="0"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42922273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b="1" dirty="0">
                <a:solidFill>
                  <a:schemeClr val="accent5">
                    <a:lumMod val="75000"/>
                  </a:schemeClr>
                </a:solidFill>
                <a:latin typeface="Comic Sans MS" panose="030F0702030302020204" pitchFamily="66" charset="0"/>
              </a:rPr>
              <a:t>Özdenetime nereden başlayabiliriz?</a:t>
            </a:r>
            <a:br>
              <a:rPr lang="tr-TR" dirty="0">
                <a:solidFill>
                  <a:schemeClr val="accent5">
                    <a:lumMod val="75000"/>
                  </a:schemeClr>
                </a:solidFill>
                <a:latin typeface="Comic Sans MS" panose="030F0702030302020204" pitchFamily="66" charset="0"/>
              </a:rPr>
            </a:br>
            <a:endParaRPr lang="tr-TR" dirty="0">
              <a:solidFill>
                <a:schemeClr val="accent5">
                  <a:lumMod val="75000"/>
                </a:schemeClr>
              </a:solidFill>
              <a:latin typeface="Comic Sans MS" panose="030F0702030302020204" pitchFamily="66" charset="0"/>
            </a:endParaRPr>
          </a:p>
        </p:txBody>
      </p:sp>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111B5AA-C594-4972-BD88-8EF854F0C714}" type="slidenum">
              <a:rPr lang="tr-TR" altLang="tr-TR" smtClean="0"/>
              <a:pPr eaLnBrk="1" hangingPunct="1">
                <a:defRPr/>
              </a:pPr>
              <a:t>13</a:t>
            </a:fld>
            <a:endParaRPr lang="tr-TR" altLang="tr-TR"/>
          </a:p>
        </p:txBody>
      </p:sp>
      <p:graphicFrame>
        <p:nvGraphicFramePr>
          <p:cNvPr id="4" name="Diyagram 3"/>
          <p:cNvGraphicFramePr/>
          <p:nvPr>
            <p:extLst>
              <p:ext uri="{D42A27DB-BD31-4B8C-83A1-F6EECF244321}">
                <p14:modId xmlns:p14="http://schemas.microsoft.com/office/powerpoint/2010/main" val="668919681"/>
              </p:ext>
            </p:extLst>
          </p:nvPr>
        </p:nvGraphicFramePr>
        <p:xfrm>
          <a:off x="1854200" y="1139253"/>
          <a:ext cx="8548974" cy="5513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174542" y="4594860"/>
            <a:ext cx="3303270" cy="17614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solidFill>
                  <a:schemeClr val="bg1"/>
                </a:solidFill>
                <a:latin typeface="Comic Sans MS" panose="030F0702030302020204" pitchFamily="66" charset="0"/>
              </a:rPr>
              <a:t>Kurumları ayakta tutan, geliştiren, saygın kılan kadronun yetkinliğidir.</a:t>
            </a:r>
          </a:p>
        </p:txBody>
      </p:sp>
      <p:sp>
        <p:nvSpPr>
          <p:cNvPr id="8" name="Oval 7"/>
          <p:cNvSpPr/>
          <p:nvPr/>
        </p:nvSpPr>
        <p:spPr>
          <a:xfrm>
            <a:off x="7420246" y="4415790"/>
            <a:ext cx="3303270" cy="17614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solidFill>
                  <a:schemeClr val="bg1"/>
                </a:solidFill>
                <a:latin typeface="Comic Sans MS" panose="030F0702030302020204" pitchFamily="66" charset="0"/>
              </a:rPr>
              <a:t>Çünkü üniversiteler insan yetiştiren kurumlardır.</a:t>
            </a:r>
          </a:p>
        </p:txBody>
      </p:sp>
    </p:spTree>
    <p:extLst>
      <p:ext uri="{BB962C8B-B14F-4D97-AF65-F5344CB8AC3E}">
        <p14:creationId xmlns:p14="http://schemas.microsoft.com/office/powerpoint/2010/main" val="272865775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5844F6E-8305-495E-8ED3-3580AB03030D}" type="slidenum">
              <a:rPr lang="tr-TR" altLang="tr-TR" smtClean="0"/>
              <a:pPr eaLnBrk="1" hangingPunct="1">
                <a:defRPr/>
              </a:pPr>
              <a:t>14</a:t>
            </a:fld>
            <a:endParaRPr lang="tr-TR" altLang="tr-TR"/>
          </a:p>
        </p:txBody>
      </p:sp>
      <p:sp>
        <p:nvSpPr>
          <p:cNvPr id="23554" name="Rectangle 2"/>
          <p:cNvSpPr>
            <a:spLocks noGrp="1" noChangeArrowheads="1"/>
          </p:cNvSpPr>
          <p:nvPr>
            <p:ph type="title"/>
          </p:nvPr>
        </p:nvSpPr>
        <p:spPr>
          <a:xfrm>
            <a:off x="3886200" y="990600"/>
            <a:ext cx="6400800" cy="1219200"/>
          </a:xfrm>
        </p:spPr>
        <p:txBody>
          <a:bodyPr>
            <a:normAutofit fontScale="90000"/>
          </a:bodyPr>
          <a:lstStyle/>
          <a:p>
            <a:pPr eaLnBrk="1" hangingPunct="1">
              <a:defRPr/>
            </a:pPr>
            <a:r>
              <a:rPr lang="tr-TR"/>
              <a:t>Akademik Etiğin İlgili Tarafları</a:t>
            </a:r>
          </a:p>
        </p:txBody>
      </p:sp>
      <p:graphicFrame>
        <p:nvGraphicFramePr>
          <p:cNvPr id="2" name="Diyagram 1"/>
          <p:cNvGraphicFramePr/>
          <p:nvPr>
            <p:extLst>
              <p:ext uri="{D42A27DB-BD31-4B8C-83A1-F6EECF244321}">
                <p14:modId xmlns:p14="http://schemas.microsoft.com/office/powerpoint/2010/main" val="313406802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2805659" y="5216577"/>
            <a:ext cx="6580682" cy="523220"/>
          </a:xfrm>
          <a:prstGeom prst="rect">
            <a:avLst/>
          </a:prstGeom>
          <a:noFill/>
        </p:spPr>
        <p:txBody>
          <a:bodyPr wrap="square" rtlCol="0">
            <a:spAutoFit/>
          </a:bodyPr>
          <a:lstStyle/>
          <a:p>
            <a:pPr algn="ctr"/>
            <a:r>
              <a:rPr lang="tr-TR" sz="2800" dirty="0">
                <a:solidFill>
                  <a:srgbClr val="FF0000"/>
                </a:solidFill>
              </a:rPr>
              <a:t>Akademik Etiğin İlgili Tarafları</a:t>
            </a:r>
          </a:p>
        </p:txBody>
      </p:sp>
    </p:spTree>
    <p:extLst>
      <p:ext uri="{BB962C8B-B14F-4D97-AF65-F5344CB8AC3E}">
        <p14:creationId xmlns:p14="http://schemas.microsoft.com/office/powerpoint/2010/main" val="154867664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lvl="0" algn="ctr"/>
            <a:r>
              <a:rPr lang="tr-TR" sz="3600" dirty="0">
                <a:solidFill>
                  <a:schemeClr val="accent5">
                    <a:lumMod val="75000"/>
                  </a:schemeClr>
                </a:solidFill>
                <a:latin typeface="Comic Sans MS" panose="030F0702030302020204" pitchFamily="66" charset="0"/>
              </a:rPr>
              <a:t>Akademisyenin Temel Görevleri</a:t>
            </a:r>
            <a:endParaRPr lang="en-US" sz="3600" dirty="0">
              <a:solidFill>
                <a:schemeClr val="accent5">
                  <a:lumMod val="75000"/>
                </a:schemeClr>
              </a:solidFill>
              <a:latin typeface="Comic Sans MS" panose="030F0702030302020204" pitchFamily="66"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75940943"/>
              </p:ext>
            </p:extLst>
          </p:nvPr>
        </p:nvGraphicFramePr>
        <p:xfrm>
          <a:off x="1349115" y="1371599"/>
          <a:ext cx="9563724" cy="5134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4730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F91659A-6088-42BD-BF7C-97F4E4B8277B}" type="slidenum">
              <a:rPr lang="tr-TR" altLang="tr-TR" smtClean="0"/>
              <a:pPr eaLnBrk="1" hangingPunct="1">
                <a:defRPr/>
              </a:pPr>
              <a:t>16</a:t>
            </a:fld>
            <a:endParaRPr lang="tr-TR" altLang="tr-TR"/>
          </a:p>
        </p:txBody>
      </p:sp>
      <p:sp>
        <p:nvSpPr>
          <p:cNvPr id="17410" name="Rectangle 2"/>
          <p:cNvSpPr>
            <a:spLocks noGrp="1" noChangeArrowheads="1"/>
          </p:cNvSpPr>
          <p:nvPr>
            <p:ph type="title"/>
          </p:nvPr>
        </p:nvSpPr>
        <p:spPr/>
        <p:txBody>
          <a:bodyPr/>
          <a:lstStyle/>
          <a:p>
            <a:pPr algn="ctr" eaLnBrk="1" hangingPunct="1">
              <a:defRPr/>
            </a:pPr>
            <a:r>
              <a:rPr lang="tr-TR" b="1" dirty="0">
                <a:solidFill>
                  <a:schemeClr val="accent5">
                    <a:lumMod val="75000"/>
                  </a:schemeClr>
                </a:solidFill>
                <a:latin typeface="Comic Sans MS" panose="030F0702030302020204" pitchFamily="66" charset="0"/>
              </a:rPr>
              <a:t> </a:t>
            </a:r>
            <a:r>
              <a:rPr lang="tr-TR" sz="3600" b="1" dirty="0">
                <a:solidFill>
                  <a:schemeClr val="accent5">
                    <a:lumMod val="75000"/>
                  </a:schemeClr>
                </a:solidFill>
                <a:latin typeface="Comic Sans MS" panose="030F0702030302020204" pitchFamily="66" charset="0"/>
              </a:rPr>
              <a:t>Üniversite Paydaşlarının Sorumlulukları </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430261132"/>
              </p:ext>
            </p:extLst>
          </p:nvPr>
        </p:nvGraphicFramePr>
        <p:xfrm>
          <a:off x="336645" y="1265735"/>
          <a:ext cx="11518709" cy="509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99184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YÖK </a:t>
            </a:r>
            <a:br>
              <a:rPr lang="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sz="4000" b="1" dirty="0">
                <a:solidFill>
                  <a:schemeClr val="accent5">
                    <a:lumMod val="75000"/>
                  </a:schemeClr>
                </a:solidFill>
                <a:latin typeface="Comic Sans MS" panose="030F0702030302020204" pitchFamily="66" charset="0"/>
              </a:rPr>
              <a:t>Yayın Etiği Yönergesi</a:t>
            </a:r>
            <a:endParaRPr lang="tr-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p:txBody>
      </p:sp>
      <p:sp>
        <p:nvSpPr>
          <p:cNvPr id="6" name="Slayt Numarası Yer Tutucusu 5"/>
          <p:cNvSpPr>
            <a:spLocks noGrp="1"/>
          </p:cNvSpPr>
          <p:nvPr>
            <p:ph type="sldNum" sz="quarter" idx="12"/>
          </p:nvPr>
        </p:nvSpPr>
        <p:spPr/>
        <p:txBody>
          <a:bodyPr/>
          <a:lstStyle/>
          <a:p>
            <a:fld id="{6D22F896-40B5-4ADD-8801-0D06FADFA095}" type="slidenum">
              <a:rPr lang="en-US" smtClean="0"/>
              <a:t>17</a:t>
            </a:fld>
            <a:endParaRPr lang="en-US"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8546056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76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0779" y="173005"/>
            <a:ext cx="10515600" cy="1325563"/>
          </a:xfrm>
        </p:spPr>
        <p:txBody>
          <a:bodyPr>
            <a:normAutofit/>
          </a:bodyPr>
          <a:lstStyle/>
          <a:p>
            <a:pPr algn="ctr"/>
            <a: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YÖK </a:t>
            </a:r>
            <a:b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sz="4000" b="1" dirty="0">
                <a:solidFill>
                  <a:schemeClr val="accent5">
                    <a:lumMod val="75000"/>
                  </a:schemeClr>
                </a:solidFill>
                <a:latin typeface="Comic Sans MS" panose="030F0702030302020204" pitchFamily="66" charset="0"/>
              </a:rPr>
              <a:t>Yayın Etiği Yönergesi</a:t>
            </a:r>
          </a:p>
        </p:txBody>
      </p:sp>
      <p:sp>
        <p:nvSpPr>
          <p:cNvPr id="3" name="İçerik Yer Tutucusu 2"/>
          <p:cNvSpPr>
            <a:spLocks noGrp="1"/>
          </p:cNvSpPr>
          <p:nvPr>
            <p:ph idx="1"/>
          </p:nvPr>
        </p:nvSpPr>
        <p:spPr>
          <a:xfrm>
            <a:off x="838200" y="1746913"/>
            <a:ext cx="10776045" cy="4026090"/>
          </a:xfrm>
        </p:spPr>
        <p:txBody>
          <a:bodyPr>
            <a:noAutofit/>
          </a:bodyPr>
          <a:lstStyle/>
          <a:p>
            <a:pPr marL="0" indent="0">
              <a:buNone/>
            </a:pPr>
            <a:r>
              <a:rPr lang="tr-TR" sz="2400" b="1" dirty="0">
                <a:solidFill>
                  <a:schemeClr val="accent5">
                    <a:lumMod val="75000"/>
                  </a:schemeClr>
                </a:solidFill>
                <a:latin typeface="Verdana" panose="020B0604030504040204" pitchFamily="34" charset="0"/>
                <a:ea typeface="Verdana" panose="020B0604030504040204" pitchFamily="34" charset="0"/>
                <a:cs typeface="Ebrima" panose="02000000000000000000" pitchFamily="2" charset="0"/>
              </a:rPr>
              <a:t>Bilimsel Araştırma ve Yayın Etiğine Aykırı Eylemler</a:t>
            </a:r>
            <a:r>
              <a:rPr lang="tr-TR" sz="2400" b="1" dirty="0">
                <a:latin typeface="Ebrima" panose="02000000000000000000" pitchFamily="2" charset="0"/>
                <a:ea typeface="Ebrima" panose="02000000000000000000" pitchFamily="2" charset="0"/>
                <a:cs typeface="Ebrima" panose="02000000000000000000" pitchFamily="2" charset="0"/>
              </a:rPr>
              <a:t>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Madde  4 - (1)</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Bilimsel araştırma ve yayın etiğine aykırı eylemler şunlardır: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 İntihal: Başkalarının özgün fikirlerini, metotlarını, verilerini veya eserlerini 	bilimsel kurallara uygun biçimde atıf yapmadan kısmen veya tamamen kendi eseri 	gibi göstermek,</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b) Sahtecilik: Bilimsel araştırmalarda gerçekte var olmayan veya tahrif edilmiş 	verileri kullanmak,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c) Çarpıtma: Araştırma kayıtları veya elde edilen verileri tahrif etmek, 	araştırmada kullanılmayan cihaz veya materyalleri kullanılmış gibi göstermek, 	destek alınan kişi ve kuruluşların çıkarları doğrultusunda araştırma sonuçlarını 	tahrif etmek veya şekillendirmek,</a:t>
            </a:r>
          </a:p>
        </p:txBody>
      </p:sp>
      <p:sp>
        <p:nvSpPr>
          <p:cNvPr id="6" name="Slayt Numarası Yer Tutucusu 5"/>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66859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0779" y="173005"/>
            <a:ext cx="10515600" cy="1325563"/>
          </a:xfrm>
        </p:spPr>
        <p:txBody>
          <a:bodyPr>
            <a:normAutofit fontScale="90000"/>
          </a:bodyPr>
          <a:lstStyle/>
          <a:p>
            <a: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YÖK </a:t>
            </a:r>
            <a:b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rPr>
              <a:t>Yayın Etiği Yönergesi…………………. </a:t>
            </a:r>
            <a:r>
              <a:rPr lang="tr-TR" b="1" i="1" dirty="0">
                <a:solidFill>
                  <a:schemeClr val="accent5">
                    <a:lumMod val="75000"/>
                  </a:schemeClr>
                </a:solidFill>
                <a:latin typeface="Comic Sans MS" panose="030F0702030302020204" pitchFamily="66" charset="0"/>
              </a:rPr>
              <a:t>(devamı)</a:t>
            </a:r>
          </a:p>
        </p:txBody>
      </p:sp>
      <p:sp>
        <p:nvSpPr>
          <p:cNvPr id="3" name="İçerik Yer Tutucusu 2"/>
          <p:cNvSpPr>
            <a:spLocks noGrp="1"/>
          </p:cNvSpPr>
          <p:nvPr>
            <p:ph idx="1"/>
          </p:nvPr>
        </p:nvSpPr>
        <p:spPr>
          <a:xfrm>
            <a:off x="713368" y="1668754"/>
            <a:ext cx="10967113" cy="4517409"/>
          </a:xfrm>
        </p:spPr>
        <p:txBody>
          <a:bodyPr>
            <a:noAutofit/>
          </a:bodyPr>
          <a:lstStyle/>
          <a:p>
            <a:pPr marL="0" indent="0">
              <a:buNone/>
            </a:pPr>
            <a:r>
              <a:rPr lang="tr-TR" sz="2400" b="1" dirty="0">
                <a:solidFill>
                  <a:schemeClr val="accent5">
                    <a:lumMod val="75000"/>
                  </a:schemeClr>
                </a:solidFill>
                <a:latin typeface="Comic Sans MS" panose="030F0702030302020204" pitchFamily="66" charset="0"/>
                <a:ea typeface="Verdana" panose="020B0604030504040204" pitchFamily="34" charset="0"/>
                <a:cs typeface="Ebrima" panose="02000000000000000000" pitchFamily="2" charset="0"/>
              </a:rPr>
              <a:t>Bilimsel Araştırma ve Yayın Etiğine Aykırı Eylemler</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Madde  4 - (1)</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Bilimsel araştırma ve yayın etiğine aykırı eylemler şunlardır: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ç) Tekrar yayım: Mükerrer yayınlarını akademik atama ve yükselmelerde ayrı 	yayınlar olarak sunmak,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d) Dilimleme: Bir araştırmanın sonuçlarını, araştırmanın bütünlüğünü bozacak 	şekilde ve uygun olmayan biçimde parçalara ayırıp birden fazla sayıda yayımlayarak 	bu yayınları akademik atama ve yükselmelerde ayrı yayınlar olarak sunmak,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 Haksız yazarlık: Aktif katkısı olmayan kişileri yazarlar arasına dâhil etmek veya 	olan kişileri dâhil etmemek, yazar sıralamasını gerekçesiz ve uygun olmayan bir 	biçimde değiştirmek, aktif katkısı olanların isimlerini sonraki baskılarda eserden 	çıkartmak, aktif katkısı olmadığı halde nüfuzunu kullanarak ismini yazarlar arasına 	dâhil ettirmek, </a:t>
            </a:r>
          </a:p>
        </p:txBody>
      </p:sp>
      <p:sp>
        <p:nvSpPr>
          <p:cNvPr id="6" name="Slayt Numarası Yer Tutucusu 5"/>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27546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B098585-8CA6-48CD-99E4-CF20C91C411F}" type="slidenum">
              <a:rPr lang="tr-TR" altLang="tr-TR" smtClean="0"/>
              <a:pPr eaLnBrk="1" hangingPunct="1">
                <a:defRPr/>
              </a:pPr>
              <a:t>2</a:t>
            </a:fld>
            <a:endParaRPr lang="tr-TR" altLang="tr-TR"/>
          </a:p>
        </p:txBody>
      </p:sp>
      <p:sp>
        <p:nvSpPr>
          <p:cNvPr id="18436" name="Rectangle 4"/>
          <p:cNvSpPr>
            <a:spLocks noGrp="1" noChangeArrowheads="1"/>
          </p:cNvSpPr>
          <p:nvPr>
            <p:ph type="title"/>
          </p:nvPr>
        </p:nvSpPr>
        <p:spPr>
          <a:xfrm>
            <a:off x="2568619" y="383146"/>
            <a:ext cx="8534400" cy="1219200"/>
          </a:xfrm>
        </p:spPr>
        <p:txBody>
          <a:bodyPr/>
          <a:lstStyle/>
          <a:p>
            <a:pPr algn="ctr" eaLnBrk="1" hangingPunct="1">
              <a:defRPr/>
            </a:pPr>
            <a:r>
              <a:rPr lang="tr-TR" sz="3200" b="1" dirty="0">
                <a:solidFill>
                  <a:schemeClr val="accent5">
                    <a:lumMod val="75000"/>
                  </a:schemeClr>
                </a:solidFill>
                <a:latin typeface="Comic Sans MS" panose="030F0702030302020204" pitchFamily="66" charset="0"/>
              </a:rPr>
              <a:t>KAVRAMLAR - DEĞERLER TARTIŞMALAR</a:t>
            </a:r>
          </a:p>
        </p:txBody>
      </p:sp>
      <p:sp>
        <p:nvSpPr>
          <p:cNvPr id="18437" name="Rectangle 5"/>
          <p:cNvSpPr>
            <a:spLocks noGrp="1" noChangeArrowheads="1"/>
          </p:cNvSpPr>
          <p:nvPr>
            <p:ph type="body" sz="half" idx="1"/>
          </p:nvPr>
        </p:nvSpPr>
        <p:spPr>
          <a:xfrm>
            <a:off x="2923654" y="2209800"/>
            <a:ext cx="4165600" cy="2621507"/>
          </a:xfrm>
        </p:spPr>
        <p:txBody>
          <a:bodyPr/>
          <a:lstStyle/>
          <a:p>
            <a:pPr eaLnBrk="1" hangingPunct="1">
              <a:lnSpc>
                <a:spcPct val="80000"/>
              </a:lnSpc>
              <a:defRPr/>
            </a:pPr>
            <a:r>
              <a:rPr lang="tr-TR" sz="2400" dirty="0"/>
              <a:t>Etik</a:t>
            </a:r>
          </a:p>
          <a:p>
            <a:pPr eaLnBrk="1" hangingPunct="1">
              <a:lnSpc>
                <a:spcPct val="80000"/>
              </a:lnSpc>
              <a:defRPr/>
            </a:pPr>
            <a:r>
              <a:rPr lang="tr-TR" sz="2400" dirty="0"/>
              <a:t>Araştırma Etiği</a:t>
            </a:r>
          </a:p>
          <a:p>
            <a:pPr eaLnBrk="1" hangingPunct="1">
              <a:lnSpc>
                <a:spcPct val="80000"/>
              </a:lnSpc>
              <a:defRPr/>
            </a:pPr>
            <a:r>
              <a:rPr lang="tr-TR" sz="2400" dirty="0">
                <a:solidFill>
                  <a:srgbClr val="FF0000"/>
                </a:solidFill>
              </a:rPr>
              <a:t>Akademik Etik</a:t>
            </a:r>
          </a:p>
          <a:p>
            <a:pPr eaLnBrk="1" hangingPunct="1">
              <a:lnSpc>
                <a:spcPct val="80000"/>
              </a:lnSpc>
              <a:defRPr/>
            </a:pPr>
            <a:r>
              <a:rPr lang="tr-TR" sz="2400" dirty="0"/>
              <a:t>Etik Bildirgelerin Anlamı</a:t>
            </a:r>
          </a:p>
          <a:p>
            <a:pPr eaLnBrk="1" hangingPunct="1">
              <a:lnSpc>
                <a:spcPct val="80000"/>
              </a:lnSpc>
              <a:defRPr/>
            </a:pPr>
            <a:r>
              <a:rPr lang="tr-TR" sz="2400" dirty="0"/>
              <a:t>Farkındalık ve Duyarlılık</a:t>
            </a:r>
          </a:p>
        </p:txBody>
      </p:sp>
      <p:pic>
        <p:nvPicPr>
          <p:cNvPr id="3" name="İçerik Yer Tutucusu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05505" y="2209800"/>
            <a:ext cx="4165600" cy="2743199"/>
          </a:xfrm>
        </p:spPr>
      </p:pic>
    </p:spTree>
    <p:extLst>
      <p:ext uri="{BB962C8B-B14F-4D97-AF65-F5344CB8AC3E}">
        <p14:creationId xmlns:p14="http://schemas.microsoft.com/office/powerpoint/2010/main" val="219624201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0779" y="173005"/>
            <a:ext cx="10515600" cy="1325563"/>
          </a:xfrm>
        </p:spPr>
        <p:txBody>
          <a:bodyPr>
            <a:normAutofit fontScale="90000"/>
          </a:bodyPr>
          <a:lstStyle/>
          <a:p>
            <a:pPr algn="ctr"/>
            <a: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YÖK </a:t>
            </a:r>
            <a:b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rPr>
              <a:t>Yayın Etiği Yönergesi…………………. </a:t>
            </a:r>
            <a:r>
              <a:rPr lang="tr-TR" b="1" i="1" dirty="0">
                <a:solidFill>
                  <a:schemeClr val="accent5">
                    <a:lumMod val="75000"/>
                  </a:schemeClr>
                </a:solidFill>
                <a:latin typeface="Comic Sans MS" panose="030F0702030302020204" pitchFamily="66" charset="0"/>
              </a:rPr>
              <a:t>(devamı)</a:t>
            </a:r>
          </a:p>
        </p:txBody>
      </p:sp>
      <p:sp>
        <p:nvSpPr>
          <p:cNvPr id="3" name="İçerik Yer Tutucusu 2"/>
          <p:cNvSpPr>
            <a:spLocks noGrp="1"/>
          </p:cNvSpPr>
          <p:nvPr>
            <p:ph idx="1"/>
          </p:nvPr>
        </p:nvSpPr>
        <p:spPr>
          <a:xfrm>
            <a:off x="838200" y="1596787"/>
            <a:ext cx="10967113" cy="4517409"/>
          </a:xfrm>
        </p:spPr>
        <p:txBody>
          <a:bodyPr>
            <a:noAutofit/>
          </a:bodyPr>
          <a:lstStyle/>
          <a:p>
            <a:pPr marL="0" indent="0">
              <a:buNone/>
            </a:pPr>
            <a:r>
              <a:rPr lang="tr-TR" sz="2400" b="1" dirty="0">
                <a:solidFill>
                  <a:schemeClr val="accent5">
                    <a:lumMod val="75000"/>
                  </a:schemeClr>
                </a:solidFill>
                <a:latin typeface="Comic Sans MS" panose="030F0702030302020204" pitchFamily="66" charset="0"/>
                <a:ea typeface="Verdana" panose="020B0604030504040204" pitchFamily="34" charset="0"/>
                <a:cs typeface="Ebrima" panose="02000000000000000000" pitchFamily="2" charset="0"/>
              </a:rPr>
              <a:t>Bilimsel Araştırma ve Yayın Etiğine Aykırı Eylemler</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Madde  4 - (2)</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Diğer etik ihlal türleri şunlardır: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 Destek alınarak yürütülen araştırmalar sonucu yapılan yayınlarda destek veren 	kişi, kurum veya kuruluşlar ile bunların katkılarını belirtmemek,</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b) Henüz sunulmamış veya savunularak kabul edilmemiş tez veya çalışmaları, 	sahibinin izni olmadan kaynak olarak kullanmak,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c) İnsan ve hayvanlar üzerinde yapılan araştırmalarda etik kurallara uymamak, 	yayınlarında hasta haklarına saygı göstermemek,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ç) İnsanlarla ilgili biyomedikal araştırmalarda ve diğer klinik araştırmalarda ilgili 	mevzuat hükümlerine aykırı davranmak,  </a:t>
            </a:r>
          </a:p>
        </p:txBody>
      </p:sp>
      <p:sp>
        <p:nvSpPr>
          <p:cNvPr id="6" name="Slayt Numarası Yer Tutucusu 5"/>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79010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836" y="29070"/>
            <a:ext cx="10515600" cy="1325563"/>
          </a:xfrm>
        </p:spPr>
        <p:txBody>
          <a:bodyPr>
            <a:normAutofit fontScale="90000"/>
          </a:bodyPr>
          <a:lstStyle/>
          <a:p>
            <a: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YÖK </a:t>
            </a:r>
            <a:b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rPr>
              <a:t>Yayın Etiği Yönergesi…………………. </a:t>
            </a:r>
            <a:r>
              <a:rPr lang="tr-TR" b="1" i="1" dirty="0">
                <a:solidFill>
                  <a:schemeClr val="accent5">
                    <a:lumMod val="75000"/>
                  </a:schemeClr>
                </a:solidFill>
                <a:latin typeface="Comic Sans MS" panose="030F0702030302020204" pitchFamily="66" charset="0"/>
              </a:rPr>
              <a:t>(devamı)</a:t>
            </a:r>
          </a:p>
        </p:txBody>
      </p:sp>
      <p:sp>
        <p:nvSpPr>
          <p:cNvPr id="3" name="İçerik Yer Tutucusu 2"/>
          <p:cNvSpPr>
            <a:spLocks noGrp="1"/>
          </p:cNvSpPr>
          <p:nvPr>
            <p:ph idx="1"/>
          </p:nvPr>
        </p:nvSpPr>
        <p:spPr>
          <a:xfrm>
            <a:off x="518615" y="1354632"/>
            <a:ext cx="11518709" cy="5250884"/>
          </a:xfrm>
        </p:spPr>
        <p:txBody>
          <a:bodyPr>
            <a:noAutofit/>
          </a:bodyPr>
          <a:lstStyle/>
          <a:p>
            <a:pPr marL="0" indent="0">
              <a:buNone/>
            </a:pPr>
            <a:r>
              <a:rPr lang="tr-TR" sz="2400" b="1" dirty="0">
                <a:solidFill>
                  <a:schemeClr val="accent5">
                    <a:lumMod val="75000"/>
                  </a:schemeClr>
                </a:solidFill>
                <a:latin typeface="Verdana" panose="020B0604030504040204" pitchFamily="34" charset="0"/>
                <a:ea typeface="Verdana" panose="020B0604030504040204" pitchFamily="34" charset="0"/>
                <a:cs typeface="Ebrima" panose="02000000000000000000" pitchFamily="2" charset="0"/>
              </a:rPr>
              <a:t>Bilimsel Araştırma ve Yayın Etiğine Aykırı Eylemler</a:t>
            </a:r>
            <a:r>
              <a:rPr lang="tr-TR" sz="2400" b="1" dirty="0">
                <a:solidFill>
                  <a:schemeClr val="accent5">
                    <a:lumMod val="75000"/>
                  </a:schemeClr>
                </a:solidFill>
                <a:ea typeface="Ebrima" panose="02000000000000000000" pitchFamily="2" charset="0"/>
                <a:cs typeface="Ebrima" panose="02000000000000000000" pitchFamily="2" charset="0"/>
              </a:rPr>
              <a:t>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Madde  4 - (2) Diğer etik ihlal türleri şunlardır: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 İncelemek üzere görevlendirildiği bir eserde yer alan bilgileri eser sahibinin açık izni olmaksızın yayımlanmadan önce başkalarıyla paylaşmak,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 Bilimsel araştırma için sağlanan veya ayrılan kaynakları, mekânları, imkânları ve cihazları amaç dışı kullanmak,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 Dayanaksız, yersiz ve kasıtlı olarak etik ihlal isnadında bulunmak, </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 Bilimsel bir çalışma kapsamında yapılan anket ve tutum araştırmalarında katılımcıların açık rızasını almadan ya da araştırma bir kurumda yapılacaksa ayrıca kurumun iznini almadan elde edilen verileri yayımlamak,  </a:t>
            </a:r>
          </a:p>
          <a:p>
            <a:pPr marL="0" indent="0">
              <a:buNone/>
            </a:pPr>
            <a:r>
              <a:rPr lang="tr-TR" sz="2000" dirty="0">
                <a:solidFill>
                  <a:schemeClr val="accent5">
                    <a:lumMod val="75000"/>
                  </a:schemeClr>
                </a:solidFill>
                <a:latin typeface="Comic Sans MS" panose="030F0702030302020204" pitchFamily="66" charset="0"/>
              </a:rPr>
              <a:t>h) </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Araştırma ve deneylerde, hayvan sağlığına ve ekolojik dengeye zarar vermek,</a:t>
            </a:r>
          </a:p>
          <a:p>
            <a:pPr marL="0" indent="0">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ı) Araştırma ve deneylerde, çalışmalara başlamadan önce alınması gereken izinleri yetkili birimlerden yazılı olarak almamak. </a:t>
            </a:r>
          </a:p>
          <a:p>
            <a:endParaRPr lang="tr-TR" sz="2400" dirty="0">
              <a:ea typeface="Ebrima" panose="02000000000000000000" pitchFamily="2" charset="0"/>
              <a:cs typeface="Ebrima" panose="02000000000000000000" pitchFamily="2" charset="0"/>
            </a:endParaRPr>
          </a:p>
          <a:p>
            <a:endParaRPr lang="tr-TR" sz="2400" dirty="0">
              <a:ea typeface="Ebrima" panose="02000000000000000000" pitchFamily="2" charset="0"/>
              <a:cs typeface="Ebrima" panose="02000000000000000000" pitchFamily="2" charset="0"/>
            </a:endParaRPr>
          </a:p>
        </p:txBody>
      </p:sp>
      <p:sp>
        <p:nvSpPr>
          <p:cNvPr id="6" name="Slayt Numarası Yer Tutucusu 5"/>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847535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3483" y="29070"/>
            <a:ext cx="10515600" cy="1325563"/>
          </a:xfrm>
        </p:spPr>
        <p:txBody>
          <a:bodyPr>
            <a:normAutofit fontScale="90000"/>
          </a:bodyPr>
          <a:lstStyle/>
          <a:p>
            <a: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YÖK </a:t>
            </a:r>
            <a:b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rPr>
              <a:t>Yayın Etiği Yönergesi…………………. </a:t>
            </a:r>
            <a:r>
              <a:rPr lang="tr-TR" b="1" i="1" dirty="0">
                <a:solidFill>
                  <a:schemeClr val="accent5">
                    <a:lumMod val="75000"/>
                  </a:schemeClr>
                </a:solidFill>
                <a:latin typeface="Comic Sans MS" panose="030F0702030302020204" pitchFamily="66" charset="0"/>
              </a:rPr>
              <a:t>(devamı)</a:t>
            </a:r>
          </a:p>
        </p:txBody>
      </p:sp>
      <p:sp>
        <p:nvSpPr>
          <p:cNvPr id="3" name="İçerik Yer Tutucusu 2"/>
          <p:cNvSpPr>
            <a:spLocks noGrp="1"/>
          </p:cNvSpPr>
          <p:nvPr>
            <p:ph idx="1"/>
          </p:nvPr>
        </p:nvSpPr>
        <p:spPr>
          <a:xfrm>
            <a:off x="729018" y="1327336"/>
            <a:ext cx="10967113" cy="4517409"/>
          </a:xfrm>
        </p:spPr>
        <p:txBody>
          <a:bodyPr>
            <a:noAutofit/>
          </a:bodyPr>
          <a:lstStyle/>
          <a:p>
            <a:pPr marL="0" indent="0">
              <a:buNone/>
            </a:pPr>
            <a:r>
              <a:rPr lang="tr-TR" sz="2400" b="1" dirty="0">
                <a:solidFill>
                  <a:schemeClr val="accent5">
                    <a:lumMod val="75000"/>
                  </a:schemeClr>
                </a:solidFill>
                <a:latin typeface="Comic Sans MS" panose="030F0702030302020204" pitchFamily="66" charset="0"/>
                <a:ea typeface="Verdana" panose="020B0604030504040204" pitchFamily="34" charset="0"/>
                <a:cs typeface="Ebrima" panose="02000000000000000000" pitchFamily="2" charset="0"/>
              </a:rPr>
              <a:t>Bilimsel Araştırma ve Yayın Etiğine Aykırı Eylemler</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Madde  4 - (2)</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Diğer etik ihlal türleri şunlardır: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 </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Araştırma ve deneylerde mevzuatın veya Türkiye'nin taraf olduğu uluslararası sözleşmelerin ilgili araştırma ve deneylere dair hükümlerine aykırı çalışmalarda bulunmak.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j)</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Araştırmacılar ve yetkililerce, yapılan bilimsel araştırma ile ilgili olarak muhtemel zararlı uygulamalar konusunda ilgilileri bilgilendirme ve uyarma yükümlüğüne uymamak,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k)</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Bilimsel çalışmalarda, diğer kişi ve kurumlardan temin edilen veri ve bilgileri, izin verildiği ölçüde ve şekilde kullanmamak, bu bilgilerin gizliliğine riayet etmemek ve korunmasını sağlamamak, </a:t>
            </a:r>
          </a:p>
          <a:p>
            <a:pPr marL="0" indent="0">
              <a:buNone/>
            </a:pPr>
            <a:r>
              <a:rPr lang="tr-TR" sz="2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l)</a:t>
            </a: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Akademik atama ve yükseltmelerde bilimsel araştırma ve yayınlara ilişkin yanlış veya yanıltıcı beyanda bulunmak,</a:t>
            </a:r>
          </a:p>
        </p:txBody>
      </p:sp>
      <p:sp>
        <p:nvSpPr>
          <p:cNvPr id="6" name="Slayt Numarası Yer Tutucusu 5"/>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515484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3483" y="29070"/>
            <a:ext cx="10515600" cy="1325563"/>
          </a:xfrm>
        </p:spPr>
        <p:txBody>
          <a:bodyPr>
            <a:normAutofit fontScale="90000"/>
          </a:bodyPr>
          <a:lstStyle/>
          <a:p>
            <a: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YÖK </a:t>
            </a:r>
            <a:br>
              <a:rPr lang="tr" sz="2800"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rPr>
              <a:t>Yayın Etiği Yönergesi…………………. </a:t>
            </a:r>
            <a:r>
              <a:rPr lang="tr-TR" b="1" i="1" dirty="0">
                <a:solidFill>
                  <a:schemeClr val="accent5">
                    <a:lumMod val="75000"/>
                  </a:schemeClr>
                </a:solidFill>
                <a:latin typeface="Comic Sans MS" panose="030F0702030302020204" pitchFamily="66" charset="0"/>
              </a:rPr>
              <a:t>(devamı)</a:t>
            </a:r>
          </a:p>
        </p:txBody>
      </p:sp>
      <p:sp>
        <p:nvSpPr>
          <p:cNvPr id="3" name="İçerik Yer Tutucusu 2"/>
          <p:cNvSpPr>
            <a:spLocks noGrp="1"/>
          </p:cNvSpPr>
          <p:nvPr>
            <p:ph idx="1"/>
          </p:nvPr>
        </p:nvSpPr>
        <p:spPr>
          <a:xfrm>
            <a:off x="633483" y="1654883"/>
            <a:ext cx="10967113" cy="4517409"/>
          </a:xfrm>
        </p:spPr>
        <p:txBody>
          <a:bodyPr>
            <a:noAutofit/>
          </a:bodyPr>
          <a:lstStyle/>
          <a:p>
            <a:pPr marL="0" indent="0">
              <a:buNone/>
            </a:pPr>
            <a:r>
              <a:rPr lang="tr-TR" sz="2400" b="1" dirty="0">
                <a:solidFill>
                  <a:schemeClr val="accent5">
                    <a:lumMod val="75000"/>
                  </a:schemeClr>
                </a:solidFill>
                <a:latin typeface="Comic Sans MS" panose="030F0702030302020204" pitchFamily="66" charset="0"/>
                <a:ea typeface="Verdana" panose="020B0604030504040204" pitchFamily="34" charset="0"/>
                <a:cs typeface="Ebrima" panose="02000000000000000000" pitchFamily="2" charset="0"/>
              </a:rPr>
              <a:t>Bilimsel Araştırma ve Yayın Etiğine Aykırı Olarak Değerlendirilemeyecek Haller  </a:t>
            </a:r>
          </a:p>
          <a:p>
            <a:pPr marL="0" indent="0">
              <a:buNone/>
            </a:pPr>
            <a:endParaRPr lang="tr-TR" sz="2400" dirty="0">
              <a:solidFill>
                <a:srgbClr val="FF0000"/>
              </a:solidFill>
              <a:latin typeface="Verdana" panose="020B0604030504040204" pitchFamily="34" charset="0"/>
              <a:ea typeface="Verdana" panose="020B0604030504040204" pitchFamily="34" charset="0"/>
              <a:cs typeface="Ebrima" panose="02000000000000000000" pitchFamily="2" charset="0"/>
            </a:endParaRPr>
          </a:p>
          <a:p>
            <a:pPr marL="0" indent="0" algn="just">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Madde  5 - (1) Bir başkasının özgün üslup ve ifadesinin aynen kullanmamak şartıyla, anonim bilgilerin, bilim alanlarının temel bilgilerinin, matematik teoremleri ve ispatları gibi önermelerin çalışmalarda kullanılması etik ihlal olarak değerlendirilemez.</a:t>
            </a:r>
          </a:p>
        </p:txBody>
      </p:sp>
      <p:sp>
        <p:nvSpPr>
          <p:cNvPr id="6" name="Slayt Numarası Yer Tutucusu 5"/>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717990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3483" y="29070"/>
            <a:ext cx="10515600" cy="1325563"/>
          </a:xfrm>
        </p:spPr>
        <p:txBody>
          <a:bodyPr>
            <a:normAutofit/>
          </a:bodyPr>
          <a:lstStyle/>
          <a:p>
            <a:pPr algn="ctr"/>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sym typeface="Arial"/>
              </a:rPr>
              <a:t>Bilimsel Araştırma Nedir?</a:t>
            </a:r>
            <a:endParaRPr lang="tr-TR" b="1" dirty="0">
              <a:solidFill>
                <a:schemeClr val="accent5">
                  <a:lumMod val="75000"/>
                </a:schemeClr>
              </a:solidFill>
              <a:latin typeface="Comic Sans MS" panose="030F0702030302020204" pitchFamily="66" charset="0"/>
            </a:endParaRPr>
          </a:p>
        </p:txBody>
      </p:sp>
      <p:sp>
        <p:nvSpPr>
          <p:cNvPr id="6" name="Slayt Numarası Yer Tutucusu 5"/>
          <p:cNvSpPr>
            <a:spLocks noGrp="1"/>
          </p:cNvSpPr>
          <p:nvPr>
            <p:ph type="sldNum" sz="quarter" idx="12"/>
          </p:nvPr>
        </p:nvSpPr>
        <p:spPr/>
        <p:txBody>
          <a:bodyPr/>
          <a:lstStyle/>
          <a:p>
            <a:fld id="{6D22F896-40B5-4ADD-8801-0D06FADFA095}" type="slidenum">
              <a:rPr lang="en-US" smtClean="0"/>
              <a:t>24</a:t>
            </a:fld>
            <a:endParaRPr lang="en-US" dirty="0"/>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5939" y="2349245"/>
            <a:ext cx="2859913" cy="3003562"/>
          </a:xfrm>
        </p:spPr>
      </p:pic>
      <p:sp>
        <p:nvSpPr>
          <p:cNvPr id="9" name="Dikdörtgen 8"/>
          <p:cNvSpPr/>
          <p:nvPr/>
        </p:nvSpPr>
        <p:spPr>
          <a:xfrm>
            <a:off x="1247633" y="2410272"/>
            <a:ext cx="5581934" cy="1938992"/>
          </a:xfrm>
          <a:prstGeom prst="rect">
            <a:avLst/>
          </a:prstGeom>
        </p:spPr>
        <p:txBody>
          <a:bodyPr wrap="square">
            <a:spAutoFit/>
          </a:bodyPr>
          <a:lstStyle/>
          <a:p>
            <a:pPr marL="342900" indent="-342900" algn="just">
              <a:buFont typeface="Wingdings" panose="05000000000000000000" pitchFamily="2" charset="2"/>
              <a:buChar char="v"/>
            </a:pPr>
            <a:r>
              <a:rPr lang="tr-TR" sz="2400" dirty="0">
                <a:solidFill>
                  <a:schemeClr val="accent5">
                    <a:lumMod val="75000"/>
                  </a:schemeClr>
                </a:solidFill>
                <a:ea typeface="Ebrima" panose="02000000000000000000" pitchFamily="2" charset="0"/>
                <a:cs typeface="Ebrima" panose="02000000000000000000" pitchFamily="2" charset="0"/>
              </a:rPr>
              <a:t>Araştırma, problemlere güvenilir çözümler aramak, bilinmeyen ya da tartışmalı olan bir konuya açıklık getirmek amacıyla yapılan sistematik bir veri toplama ve değerlendirme sürecidir. </a:t>
            </a:r>
          </a:p>
        </p:txBody>
      </p:sp>
    </p:spTree>
    <p:extLst>
      <p:ext uri="{BB962C8B-B14F-4D97-AF65-F5344CB8AC3E}">
        <p14:creationId xmlns:p14="http://schemas.microsoft.com/office/powerpoint/2010/main" val="2146755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3" descr="C:\Users\DELL\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448" y="1586081"/>
            <a:ext cx="2846385" cy="28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Rectangle 12"/>
          <p:cNvSpPr>
            <a:spLocks noChangeArrowheads="1"/>
          </p:cNvSpPr>
          <p:nvPr/>
        </p:nvSpPr>
        <p:spPr bwMode="auto">
          <a:xfrm>
            <a:off x="1454619" y="0"/>
            <a:ext cx="89498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None/>
            </a:pPr>
            <a:r>
              <a:rPr lang="tr-TR" sz="4000" b="1" dirty="0">
                <a:solidFill>
                  <a:schemeClr val="accent5">
                    <a:lumMod val="75000"/>
                  </a:schemeClr>
                </a:solidFill>
                <a:latin typeface="Comic Sans MS" panose="030F0702030302020204" pitchFamily="66" charset="0"/>
                <a:sym typeface="Arial"/>
              </a:rPr>
              <a:t>Bilimsel Bir Araştırma  Hazırlarken</a:t>
            </a:r>
            <a:endParaRPr lang="en-US" altLang="en-US" sz="4000" b="1" dirty="0">
              <a:solidFill>
                <a:schemeClr val="accent5">
                  <a:lumMod val="75000"/>
                </a:schemeClr>
              </a:solidFill>
              <a:latin typeface="Comic Sans MS" panose="030F0702030302020204" pitchFamily="66" charset="0"/>
              <a:cs typeface="Arial" panose="020B0604020202020204" pitchFamily="34" charset="0"/>
            </a:endParaRPr>
          </a:p>
        </p:txBody>
      </p:sp>
      <p:sp>
        <p:nvSpPr>
          <p:cNvPr id="41996" name="TextBox 21"/>
          <p:cNvSpPr txBox="1">
            <a:spLocks noChangeArrowheads="1"/>
          </p:cNvSpPr>
          <p:nvPr/>
        </p:nvSpPr>
        <p:spPr bwMode="auto">
          <a:xfrm>
            <a:off x="4865290" y="2404882"/>
            <a:ext cx="2486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None/>
            </a:pPr>
            <a:r>
              <a:rPr lang="tr-TR" sz="2000" b="1" dirty="0">
                <a:solidFill>
                  <a:schemeClr val="accent5">
                    <a:lumMod val="75000"/>
                  </a:schemeClr>
                </a:solidFill>
                <a:sym typeface="Arial"/>
              </a:rPr>
              <a:t>DİKKAT EDİLECEK</a:t>
            </a:r>
          </a:p>
          <a:p>
            <a:pPr algn="ctr">
              <a:spcBef>
                <a:spcPct val="0"/>
              </a:spcBef>
              <a:buClrTx/>
              <a:buSzTx/>
              <a:buNone/>
            </a:pPr>
            <a:r>
              <a:rPr lang="tr-TR" sz="2000" b="1" dirty="0">
                <a:solidFill>
                  <a:schemeClr val="accent5">
                    <a:lumMod val="75000"/>
                  </a:schemeClr>
                </a:solidFill>
                <a:sym typeface="Arial"/>
              </a:rPr>
              <a:t>MADDELER</a:t>
            </a:r>
            <a:endParaRPr lang="en-US" altLang="en-US" sz="2000" b="1" dirty="0">
              <a:solidFill>
                <a:schemeClr val="accent5">
                  <a:lumMod val="75000"/>
                </a:schemeClr>
              </a:solidFill>
              <a:latin typeface="Avenir" charset="0"/>
              <a:cs typeface="Arial" panose="020B0604020202020204" pitchFamily="34" charset="0"/>
            </a:endParaRPr>
          </a:p>
        </p:txBody>
      </p:sp>
      <p:cxnSp>
        <p:nvCxnSpPr>
          <p:cNvPr id="15" name="Straight Connector 14"/>
          <p:cNvCxnSpPr/>
          <p:nvPr/>
        </p:nvCxnSpPr>
        <p:spPr>
          <a:xfrm flipH="1" flipV="1">
            <a:off x="4310064" y="2178050"/>
            <a:ext cx="574675" cy="69850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019551" y="2178050"/>
            <a:ext cx="290513" cy="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435778" y="3855419"/>
            <a:ext cx="823577" cy="698146"/>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19550" y="1812925"/>
            <a:ext cx="0" cy="110490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7162510" y="2011363"/>
            <a:ext cx="697203" cy="669676"/>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859713" y="2009775"/>
            <a:ext cx="209550" cy="1588"/>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6920370" y="3748802"/>
            <a:ext cx="809962" cy="739856"/>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09695" y="4488658"/>
            <a:ext cx="298450" cy="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135742" y="4555152"/>
            <a:ext cx="293687" cy="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075613" y="1790700"/>
            <a:ext cx="0" cy="110490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19257" y="3939383"/>
            <a:ext cx="0" cy="110490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113516" y="4063027"/>
            <a:ext cx="0" cy="110490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1932783" y="1282890"/>
            <a:ext cx="1981198" cy="163493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FFFF00"/>
          </a:solidFill>
          <a:ln w="19050">
            <a:solidFill>
              <a:schemeClr val="bg1">
                <a:lumMod val="75000"/>
              </a:schemeClr>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Araştırma Konusunun Belirlenmesi</a:t>
            </a:r>
          </a:p>
        </p:txBody>
      </p:sp>
      <p:sp>
        <p:nvSpPr>
          <p:cNvPr id="28" name="Freeform 27"/>
          <p:cNvSpPr/>
          <p:nvPr/>
        </p:nvSpPr>
        <p:spPr>
          <a:xfrm>
            <a:off x="8229601" y="1460309"/>
            <a:ext cx="1992572" cy="1610437"/>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00FFFF"/>
          </a:solidFill>
          <a:ln w="19050">
            <a:solidFill>
              <a:schemeClr val="bg1">
                <a:lumMod val="75000"/>
              </a:schemeClr>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Araştırma Yönteminin Belirlenmesi</a:t>
            </a:r>
          </a:p>
        </p:txBody>
      </p:sp>
      <p:sp>
        <p:nvSpPr>
          <p:cNvPr id="29" name="Freeform 28"/>
          <p:cNvSpPr/>
          <p:nvPr/>
        </p:nvSpPr>
        <p:spPr>
          <a:xfrm>
            <a:off x="1945650" y="3681317"/>
            <a:ext cx="1992561" cy="1744496"/>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00B0F0"/>
          </a:solidFill>
          <a:ln w="19050">
            <a:solidFill>
              <a:schemeClr val="bg1">
                <a:lumMod val="75000"/>
              </a:schemeClr>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Zaman Planlaması ve Konu Seçimi </a:t>
            </a:r>
          </a:p>
        </p:txBody>
      </p:sp>
      <p:sp>
        <p:nvSpPr>
          <p:cNvPr id="30" name="Freeform 29"/>
          <p:cNvSpPr/>
          <p:nvPr/>
        </p:nvSpPr>
        <p:spPr>
          <a:xfrm>
            <a:off x="4660674" y="5381716"/>
            <a:ext cx="3186048" cy="1348137"/>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92D050"/>
          </a:solidFill>
          <a:ln w="19050">
            <a:solidFill>
              <a:schemeClr val="bg1">
                <a:lumMod val="75000"/>
              </a:schemeClr>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Araştırma Raporunun Yazılması</a:t>
            </a:r>
          </a:p>
        </p:txBody>
      </p:sp>
      <p:sp>
        <p:nvSpPr>
          <p:cNvPr id="2" name="Slayt Numarası Yer Tutucusu 1"/>
          <p:cNvSpPr>
            <a:spLocks noGrp="1"/>
          </p:cNvSpPr>
          <p:nvPr>
            <p:ph type="sldNum" sz="quarter" idx="12"/>
          </p:nvPr>
        </p:nvSpPr>
        <p:spPr/>
        <p:txBody>
          <a:bodyPr/>
          <a:lstStyle/>
          <a:p>
            <a:fld id="{29DDEC52-7181-4F70-B69F-7526E13C2C2D}" type="slidenum">
              <a:rPr lang="tr-TR" smtClean="0"/>
              <a:t>25</a:t>
            </a:fld>
            <a:endParaRPr lang="tr-TR"/>
          </a:p>
        </p:txBody>
      </p:sp>
      <p:cxnSp>
        <p:nvCxnSpPr>
          <p:cNvPr id="33" name="Straight Connector 16"/>
          <p:cNvCxnSpPr/>
          <p:nvPr/>
        </p:nvCxnSpPr>
        <p:spPr>
          <a:xfrm flipH="1">
            <a:off x="6250540" y="4032631"/>
            <a:ext cx="157632" cy="889603"/>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22"/>
          <p:cNvCxnSpPr/>
          <p:nvPr/>
        </p:nvCxnSpPr>
        <p:spPr>
          <a:xfrm flipV="1">
            <a:off x="6045835" y="4919715"/>
            <a:ext cx="204705" cy="331552"/>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25"/>
          <p:cNvCxnSpPr/>
          <p:nvPr/>
        </p:nvCxnSpPr>
        <p:spPr>
          <a:xfrm>
            <a:off x="5390866" y="5251267"/>
            <a:ext cx="1529504" cy="0"/>
          </a:xfrm>
          <a:prstGeom prst="line">
            <a:avLst/>
          </a:prstGeom>
          <a:ln w="34925" cmpd="sng">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6" name="Freeform 29"/>
          <p:cNvSpPr/>
          <p:nvPr/>
        </p:nvSpPr>
        <p:spPr>
          <a:xfrm>
            <a:off x="8294055" y="3838695"/>
            <a:ext cx="1928118" cy="1543022"/>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F19B61"/>
          </a:solidFill>
          <a:ln w="19050">
            <a:solidFill>
              <a:schemeClr val="bg1">
                <a:lumMod val="75000"/>
              </a:schemeClr>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Kaynakların belirlenmesi</a:t>
            </a:r>
          </a:p>
        </p:txBody>
      </p:sp>
      <p:sp>
        <p:nvSpPr>
          <p:cNvPr id="72" name="Rectangle 45"/>
          <p:cNvSpPr/>
          <p:nvPr/>
        </p:nvSpPr>
        <p:spPr>
          <a:xfrm>
            <a:off x="10016320" y="5595983"/>
            <a:ext cx="1969901" cy="5461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71682" name="Dikdörtgen 71681"/>
          <p:cNvSpPr/>
          <p:nvPr/>
        </p:nvSpPr>
        <p:spPr>
          <a:xfrm>
            <a:off x="10218009" y="5684367"/>
            <a:ext cx="1546194" cy="369332"/>
          </a:xfrm>
          <a:prstGeom prst="rect">
            <a:avLst/>
          </a:prstGeom>
        </p:spPr>
        <p:txBody>
          <a:bodyPr wrap="none">
            <a:spAutoFit/>
          </a:bodyPr>
          <a:lstStyle/>
          <a:p>
            <a:pPr algn="r"/>
            <a:r>
              <a:rPr lang="tr-TR" b="1" i="1" dirty="0">
                <a:solidFill>
                  <a:schemeClr val="accent5">
                    <a:lumMod val="75000"/>
                  </a:schemeClr>
                </a:solidFill>
                <a:ea typeface="Ebrima" panose="02000000000000000000" pitchFamily="2" charset="0"/>
                <a:cs typeface="Ebrima" panose="02000000000000000000" pitchFamily="2" charset="0"/>
              </a:rPr>
              <a:t>(</a:t>
            </a:r>
            <a:r>
              <a:rPr lang="tr-TR" b="1" i="1" dirty="0" err="1">
                <a:solidFill>
                  <a:schemeClr val="accent5">
                    <a:lumMod val="75000"/>
                  </a:schemeClr>
                </a:solidFill>
                <a:ea typeface="Ebrima" panose="02000000000000000000" pitchFamily="2" charset="0"/>
                <a:cs typeface="Ebrima" panose="02000000000000000000" pitchFamily="2" charset="0"/>
              </a:rPr>
              <a:t>Eymen</a:t>
            </a:r>
            <a:r>
              <a:rPr lang="tr-TR" b="1" i="1" dirty="0">
                <a:solidFill>
                  <a:schemeClr val="accent5">
                    <a:lumMod val="75000"/>
                  </a:schemeClr>
                </a:solidFill>
                <a:ea typeface="Ebrima" panose="02000000000000000000" pitchFamily="2" charset="0"/>
                <a:cs typeface="Ebrima" panose="02000000000000000000" pitchFamily="2" charset="0"/>
              </a:rPr>
              <a:t>, 2003)</a:t>
            </a:r>
          </a:p>
        </p:txBody>
      </p:sp>
    </p:spTree>
    <p:extLst>
      <p:ext uri="{BB962C8B-B14F-4D97-AF65-F5344CB8AC3E}">
        <p14:creationId xmlns:p14="http://schemas.microsoft.com/office/powerpoint/2010/main" val="1582880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7250" fill="hold"/>
                                        <p:tgtEl>
                                          <p:spTgt spid="11"/>
                                        </p:tgtEl>
                                        <p:attrNameLst>
                                          <p:attrName>r</p:attrName>
                                        </p:attrNameLst>
                                      </p:cBhvr>
                                    </p:animRot>
                                  </p:childTnLst>
                                </p:cTn>
                              </p:par>
                              <p:par>
                                <p:cTn id="7" presetID="22" presetClass="entr" presetSubtype="4"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wipe(down)">
                                      <p:cBhvr>
                                        <p:cTn id="9" dur="500"/>
                                        <p:tgtEl>
                                          <p:spTgt spid="19"/>
                                        </p:tgtEl>
                                      </p:cBhvr>
                                    </p:animEffect>
                                  </p:childTnLst>
                                </p:cTn>
                              </p:par>
                              <p:par>
                                <p:cTn id="10" presetID="22" presetClass="entr" presetSubtype="4"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4"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6D22F896-40B5-4ADD-8801-0D06FADFA095}" type="slidenum">
              <a:rPr lang="en-US" smtClean="0"/>
              <a:t>26</a:t>
            </a:fld>
            <a:endParaRPr lang="en-US" dirty="0"/>
          </a:p>
        </p:txBody>
      </p:sp>
      <p:sp>
        <p:nvSpPr>
          <p:cNvPr id="7" name="İçerik Yer Tutucusu 6"/>
          <p:cNvSpPr>
            <a:spLocks noGrp="1"/>
          </p:cNvSpPr>
          <p:nvPr>
            <p:ph idx="1"/>
          </p:nvPr>
        </p:nvSpPr>
        <p:spPr>
          <a:xfrm>
            <a:off x="1774209" y="1825625"/>
            <a:ext cx="8748216" cy="4351338"/>
          </a:xfrm>
        </p:spPr>
        <p:txBody>
          <a:bodyPr>
            <a:normAutofit/>
          </a:bodyPr>
          <a:lstStyle/>
          <a:p>
            <a:pPr>
              <a:buFont typeface="Wingdings" panose="05000000000000000000" pitchFamily="2" charset="2"/>
              <a:buChar char="v"/>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Dönem ödevi ya da bitirme ödevi gibi araştırma ödevleri bir tür araştırma raporu olarak düşünülebilir. </a:t>
            </a:r>
          </a:p>
          <a:p>
            <a:pPr marL="0" indent="0">
              <a:buNone/>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0" indent="0">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İyi bir araştırma ödevi: </a:t>
            </a:r>
          </a:p>
          <a:p>
            <a:pPr marL="457200" lvl="1" indent="0">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1. Anlaşılır olmalı,</a:t>
            </a:r>
          </a:p>
          <a:p>
            <a:pPr marL="457200" lvl="1" indent="0">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2. Amaca uygun hazırlanmalı,</a:t>
            </a:r>
          </a:p>
          <a:p>
            <a:pPr marL="457200" lvl="1" indent="0">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3. Etkileyici özellikleri taşımalıdır.</a:t>
            </a:r>
          </a:p>
          <a:p>
            <a:pPr marL="457200" lvl="1" indent="0">
              <a:buNone/>
            </a:pPr>
            <a:endParaRPr lang="tr-TR" sz="2400" b="1" i="1" dirty="0">
              <a:solidFill>
                <a:schemeClr val="accent5">
                  <a:lumMod val="75000"/>
                </a:schemeClr>
              </a:solidFill>
              <a:ea typeface="Ebrima" panose="02000000000000000000" pitchFamily="2" charset="0"/>
              <a:cs typeface="Ebrima" panose="02000000000000000000" pitchFamily="2" charset="0"/>
            </a:endParaRPr>
          </a:p>
          <a:p>
            <a:pPr marL="457200" lvl="1" indent="0">
              <a:buNone/>
            </a:pPr>
            <a:r>
              <a:rPr lang="tr-TR" b="1" i="1" dirty="0">
                <a:solidFill>
                  <a:schemeClr val="accent5">
                    <a:lumMod val="75000"/>
                  </a:schemeClr>
                </a:solidFill>
                <a:ea typeface="Ebrima" panose="02000000000000000000" pitchFamily="2" charset="0"/>
                <a:cs typeface="Ebrima" panose="02000000000000000000" pitchFamily="2" charset="0"/>
              </a:rPr>
              <a:t>						</a:t>
            </a:r>
            <a:r>
              <a:rPr lang="tr-TR" sz="2400" b="1" i="1" dirty="0">
                <a:solidFill>
                  <a:schemeClr val="accent5">
                    <a:lumMod val="75000"/>
                  </a:schemeClr>
                </a:solidFill>
                <a:ea typeface="Ebrima" panose="02000000000000000000" pitchFamily="2" charset="0"/>
                <a:cs typeface="Ebrima" panose="02000000000000000000" pitchFamily="2" charset="0"/>
              </a:rPr>
              <a:t>(</a:t>
            </a:r>
            <a:r>
              <a:rPr lang="tr-TR" sz="2400" b="1" i="1" dirty="0" err="1">
                <a:solidFill>
                  <a:schemeClr val="accent5">
                    <a:lumMod val="75000"/>
                  </a:schemeClr>
                </a:solidFill>
                <a:ea typeface="Ebrima" panose="02000000000000000000" pitchFamily="2" charset="0"/>
                <a:cs typeface="Ebrima" panose="02000000000000000000" pitchFamily="2" charset="0"/>
              </a:rPr>
              <a:t>Karasar</a:t>
            </a:r>
            <a:r>
              <a:rPr lang="tr-TR" sz="2400" b="1" i="1" dirty="0">
                <a:solidFill>
                  <a:schemeClr val="accent5">
                    <a:lumMod val="75000"/>
                  </a:schemeClr>
                </a:solidFill>
                <a:ea typeface="Ebrima" panose="02000000000000000000" pitchFamily="2" charset="0"/>
                <a:cs typeface="Ebrima" panose="02000000000000000000" pitchFamily="2" charset="0"/>
              </a:rPr>
              <a:t>, 1995)</a:t>
            </a:r>
          </a:p>
          <a:p>
            <a:endParaRPr lang="tr-TR" dirty="0"/>
          </a:p>
        </p:txBody>
      </p:sp>
      <p:sp>
        <p:nvSpPr>
          <p:cNvPr id="8" name="Unvan 1"/>
          <p:cNvSpPr txBox="1">
            <a:spLocks/>
          </p:cNvSpPr>
          <p:nvPr/>
        </p:nvSpPr>
        <p:spPr>
          <a:xfrm>
            <a:off x="0" y="29070"/>
            <a:ext cx="121920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sym typeface="Arial"/>
              </a:rPr>
              <a:t>Bilimsel Bir Araştırma  Hazırlarken…………</a:t>
            </a:r>
            <a:r>
              <a:rPr lang="tr-TR" b="1" i="1" dirty="0">
                <a:solidFill>
                  <a:schemeClr val="accent5">
                    <a:lumMod val="75000"/>
                  </a:schemeClr>
                </a:solidFill>
                <a:latin typeface="Comic Sans MS" panose="030F0702030302020204" pitchFamily="66" charset="0"/>
              </a:rPr>
              <a:t>(devam)</a:t>
            </a:r>
            <a:endParaRPr lang="tr-TR"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28284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6D22F896-40B5-4ADD-8801-0D06FADFA095}" type="slidenum">
              <a:rPr lang="en-US" smtClean="0"/>
              <a:t>27</a:t>
            </a:fld>
            <a:endParaRPr lang="en-US" dirty="0"/>
          </a:p>
        </p:txBody>
      </p:sp>
      <p:sp>
        <p:nvSpPr>
          <p:cNvPr id="7" name="İçerik Yer Tutucusu 6"/>
          <p:cNvSpPr>
            <a:spLocks noGrp="1"/>
          </p:cNvSpPr>
          <p:nvPr>
            <p:ph idx="1"/>
          </p:nvPr>
        </p:nvSpPr>
        <p:spPr>
          <a:xfrm>
            <a:off x="1176551" y="1798329"/>
            <a:ext cx="9838898" cy="4351338"/>
          </a:xfrm>
        </p:spPr>
        <p:txBody>
          <a:bodyPr>
            <a:normAutofit/>
          </a:bodyPr>
          <a:lstStyle/>
          <a:p>
            <a:pPr marL="0" indent="0">
              <a:buNone/>
            </a:pPr>
            <a:r>
              <a:rPr lang="tr-TR" dirty="0">
                <a:solidFill>
                  <a:srgbClr val="FF0000"/>
                </a:solidFill>
                <a:latin typeface="Verdana" panose="020B0604030504040204" pitchFamily="34" charset="0"/>
                <a:ea typeface="Verdana" panose="020B0604030504040204" pitchFamily="34" charset="0"/>
                <a:cs typeface="Ebrima" panose="02000000000000000000" pitchFamily="2" charset="0"/>
              </a:rPr>
              <a:t>Bilimsel araştırmalarda</a:t>
            </a:r>
            <a:r>
              <a:rPr lang="tr-TR" sz="2400" dirty="0">
                <a:solidFill>
                  <a:srgbClr val="FF0000"/>
                </a:solidFill>
                <a:ea typeface="Ebrima" panose="02000000000000000000" pitchFamily="2" charset="0"/>
                <a:cs typeface="Ebrima" panose="02000000000000000000" pitchFamily="2" charset="0"/>
              </a:rPr>
              <a:t>; </a:t>
            </a:r>
          </a:p>
          <a:p>
            <a:pPr>
              <a:buFont typeface="Wingdings" panose="05000000000000000000" pitchFamily="2" charset="2"/>
              <a:buChar char="v"/>
            </a:pPr>
            <a:endParaRPr lang="tr-TR" sz="2400" dirty="0">
              <a:ea typeface="Ebrima" panose="02000000000000000000" pitchFamily="2" charset="0"/>
              <a:cs typeface="Ebrima" panose="02000000000000000000" pitchFamily="2" charset="0"/>
            </a:endParaRPr>
          </a:p>
          <a:p>
            <a:pPr>
              <a:buFont typeface="Wingdings" panose="05000000000000000000" pitchFamily="2" charset="2"/>
              <a:buChar char="v"/>
            </a:pPr>
            <a:endParaRPr lang="tr-TR" sz="2400" dirty="0"/>
          </a:p>
        </p:txBody>
      </p:sp>
      <p:graphicFrame>
        <p:nvGraphicFramePr>
          <p:cNvPr id="3" name="Diyagram 2"/>
          <p:cNvGraphicFramePr/>
          <p:nvPr>
            <p:extLst>
              <p:ext uri="{D42A27DB-BD31-4B8C-83A1-F6EECF244321}">
                <p14:modId xmlns:p14="http://schemas.microsoft.com/office/powerpoint/2010/main" val="2622192868"/>
              </p:ext>
            </p:extLst>
          </p:nvPr>
        </p:nvGraphicFramePr>
        <p:xfrm>
          <a:off x="619267" y="1561316"/>
          <a:ext cx="10953466" cy="4855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Unvan 1"/>
          <p:cNvSpPr txBox="1">
            <a:spLocks/>
          </p:cNvSpPr>
          <p:nvPr/>
        </p:nvSpPr>
        <p:spPr>
          <a:xfrm>
            <a:off x="0" y="29070"/>
            <a:ext cx="121920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sym typeface="Arial"/>
              </a:rPr>
              <a:t>Bilimsel Bir Araştırma  Hazırlarken…………</a:t>
            </a:r>
            <a:r>
              <a:rPr lang="tr-TR" b="1" i="1" dirty="0">
                <a:solidFill>
                  <a:schemeClr val="accent5">
                    <a:lumMod val="75000"/>
                  </a:schemeClr>
                </a:solidFill>
                <a:latin typeface="Comic Sans MS" panose="030F0702030302020204" pitchFamily="66" charset="0"/>
              </a:rPr>
              <a:t>(devam)</a:t>
            </a:r>
            <a:endParaRPr lang="tr-TR"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216402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070"/>
            <a:ext cx="12192000" cy="1325563"/>
          </a:xfrm>
        </p:spPr>
        <p:txBody>
          <a:bodyPr>
            <a:normAutofit fontScale="90000"/>
          </a:body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sym typeface="Arial"/>
              </a:rPr>
              <a:t>Bilimsel Bir Araştırma  Hazırlarken…………</a:t>
            </a:r>
            <a:r>
              <a:rPr lang="tr-TR" b="1" i="1" dirty="0">
                <a:solidFill>
                  <a:schemeClr val="accent5">
                    <a:lumMod val="75000"/>
                  </a:schemeClr>
                </a:solidFill>
                <a:latin typeface="Comic Sans MS" panose="030F0702030302020204" pitchFamily="66" charset="0"/>
              </a:rPr>
              <a:t>(devam)</a:t>
            </a:r>
            <a:endParaRPr lang="tr-TR" b="1" dirty="0">
              <a:solidFill>
                <a:schemeClr val="accent5">
                  <a:lumMod val="75000"/>
                </a:schemeClr>
              </a:solidFill>
              <a:latin typeface="Comic Sans MS" panose="030F0702030302020204" pitchFamily="66" charset="0"/>
            </a:endParaRPr>
          </a:p>
        </p:txBody>
      </p:sp>
      <p:sp>
        <p:nvSpPr>
          <p:cNvPr id="6" name="Slayt Numarası Yer Tutucusu 5"/>
          <p:cNvSpPr>
            <a:spLocks noGrp="1"/>
          </p:cNvSpPr>
          <p:nvPr>
            <p:ph type="sldNum" sz="quarter" idx="12"/>
          </p:nvPr>
        </p:nvSpPr>
        <p:spPr/>
        <p:txBody>
          <a:bodyPr/>
          <a:lstStyle/>
          <a:p>
            <a:fld id="{6D22F896-40B5-4ADD-8801-0D06FADFA095}" type="slidenum">
              <a:rPr lang="en-US" smtClean="0"/>
              <a:t>28</a:t>
            </a:fld>
            <a:endParaRPr lang="en-US" dirty="0"/>
          </a:p>
        </p:txBody>
      </p:sp>
      <p:sp>
        <p:nvSpPr>
          <p:cNvPr id="7" name="İçerik Yer Tutucusu 6"/>
          <p:cNvSpPr>
            <a:spLocks noGrp="1"/>
          </p:cNvSpPr>
          <p:nvPr>
            <p:ph idx="1"/>
          </p:nvPr>
        </p:nvSpPr>
        <p:spPr>
          <a:xfrm>
            <a:off x="2891051" y="1457975"/>
            <a:ext cx="7413009" cy="4351338"/>
          </a:xfrm>
        </p:spPr>
        <p:txBody>
          <a:bodyPr>
            <a:normAutofit/>
          </a:bodyPr>
          <a:lstStyle/>
          <a:p>
            <a:pPr marL="0" indent="0" algn="just">
              <a:buNone/>
            </a:pPr>
            <a:r>
              <a:rPr lang="tr-TR" dirty="0">
                <a:solidFill>
                  <a:srgbClr val="FF0000"/>
                </a:solidFill>
                <a:latin typeface="Comic Sans MS" panose="030F0702030302020204" pitchFamily="66" charset="0"/>
                <a:ea typeface="Verdana" panose="020B0604030504040204" pitchFamily="34" charset="0"/>
                <a:cs typeface="Ebrima" panose="02000000000000000000" pitchFamily="2" charset="0"/>
              </a:rPr>
              <a:t>Kaynakların belirlenmesi: </a:t>
            </a:r>
          </a:p>
          <a:p>
            <a:pPr algn="just">
              <a:buFont typeface="Wingdings" panose="05000000000000000000" pitchFamily="2" charset="2"/>
              <a:buChar char="v"/>
            </a:pPr>
            <a:endParaRPr lang="tr-TR" sz="2400" dirty="0">
              <a:latin typeface="Comic Sans MS" panose="030F0702030302020204" pitchFamily="66" charset="0"/>
              <a:ea typeface="Ebrima" panose="02000000000000000000" pitchFamily="2" charset="0"/>
              <a:cs typeface="Ebrima" panose="02000000000000000000" pitchFamily="2" charset="0"/>
            </a:endParaRP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Bilimsel çalışmanın düşünce boyutundan, bilimsel yazı haline getirilmesine kadar geçen süreçte yararlanılan tüm kaynaklar, metin içinde ve “Kaynaklar” bölümünde yer almalıdır.</a:t>
            </a:r>
            <a:endParaRPr lang="tr-TR" sz="2400" dirty="0">
              <a:solidFill>
                <a:schemeClr val="accent5">
                  <a:lumMod val="75000"/>
                </a:schemeClr>
              </a:solidFill>
              <a:latin typeface="Comic Sans MS" panose="030F0702030302020204" pitchFamily="66" charset="0"/>
            </a:endParaRPr>
          </a:p>
        </p:txBody>
      </p:sp>
      <p:pic>
        <p:nvPicPr>
          <p:cNvPr id="8" name="Picture 2" descr="C:\Users\DELL\Desktop\ic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30" y="3484349"/>
            <a:ext cx="2872001" cy="287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296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p:cNvSpPr>
            <a:spLocks noGrp="1"/>
          </p:cNvSpPr>
          <p:nvPr>
            <p:ph type="body" idx="1"/>
          </p:nvPr>
        </p:nvSpPr>
        <p:spPr>
          <a:xfrm>
            <a:off x="1438702" y="1354633"/>
            <a:ext cx="8543498" cy="823912"/>
          </a:xfrm>
        </p:spPr>
        <p:txBody>
          <a:bodyPr>
            <a:normAutofit/>
          </a:bodyPr>
          <a:lstStyle/>
          <a:p>
            <a:pPr algn="ctr"/>
            <a:r>
              <a:rPr lang="tr-TR" sz="2800" b="0" dirty="0">
                <a:solidFill>
                  <a:srgbClr val="FF0000"/>
                </a:solidFill>
                <a:latin typeface="Comic Sans MS" panose="030F0702030302020204" pitchFamily="66" charset="0"/>
                <a:ea typeface="Verdana" panose="020B0604030504040204" pitchFamily="34" charset="0"/>
                <a:cs typeface="Ebrima" panose="02000000000000000000" pitchFamily="2" charset="0"/>
              </a:rPr>
              <a:t>Araştırma raporunda yer alan genel başlıklar</a:t>
            </a:r>
            <a:endParaRPr lang="tr-TR" sz="2800" b="0" dirty="0">
              <a:latin typeface="Comic Sans MS" panose="030F0702030302020204" pitchFamily="66" charset="0"/>
            </a:endParaRPr>
          </a:p>
        </p:txBody>
      </p:sp>
      <p:sp>
        <p:nvSpPr>
          <p:cNvPr id="9" name="İçerik Yer Tutucusu 8"/>
          <p:cNvSpPr>
            <a:spLocks noGrp="1"/>
          </p:cNvSpPr>
          <p:nvPr>
            <p:ph sz="half" idx="2"/>
          </p:nvPr>
        </p:nvSpPr>
        <p:spPr>
          <a:xfrm>
            <a:off x="1438702" y="2871693"/>
            <a:ext cx="4305253" cy="3684588"/>
          </a:xfrm>
        </p:spPr>
        <p:txBody>
          <a:bodyPr>
            <a:normAutofit/>
          </a:bodyPr>
          <a:lstStyle/>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Konu başlığı</a:t>
            </a:r>
          </a:p>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Özet</a:t>
            </a:r>
          </a:p>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Anahtar kelimeler</a:t>
            </a:r>
          </a:p>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Giriş</a:t>
            </a:r>
          </a:p>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Materyal ve Yöntem</a:t>
            </a:r>
          </a:p>
          <a:p>
            <a:pPr marL="0" indent="0">
              <a:buNone/>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endParaRPr lang="tr-TR" dirty="0">
              <a:solidFill>
                <a:schemeClr val="accent5">
                  <a:lumMod val="75000"/>
                </a:schemeClr>
              </a:solidFill>
              <a:latin typeface="Comic Sans MS" panose="030F0702030302020204" pitchFamily="66" charset="0"/>
            </a:endParaRPr>
          </a:p>
        </p:txBody>
      </p:sp>
      <p:sp>
        <p:nvSpPr>
          <p:cNvPr id="11" name="İçerik Yer Tutucusu 10"/>
          <p:cNvSpPr>
            <a:spLocks noGrp="1"/>
          </p:cNvSpPr>
          <p:nvPr>
            <p:ph sz="quarter" idx="4"/>
          </p:nvPr>
        </p:nvSpPr>
        <p:spPr>
          <a:xfrm>
            <a:off x="6170612" y="2871693"/>
            <a:ext cx="5183188" cy="3684588"/>
          </a:xfrm>
        </p:spPr>
        <p:txBody>
          <a:bodyPr>
            <a:normAutofit/>
          </a:bodyPr>
          <a:lstStyle/>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Bulgular</a:t>
            </a:r>
          </a:p>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Tartışma</a:t>
            </a:r>
          </a:p>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Sonuç</a:t>
            </a:r>
          </a:p>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Teşekkür</a:t>
            </a:r>
          </a:p>
          <a:p>
            <a:pPr marL="457200" indent="-457200">
              <a:buFont typeface="Wingdings" panose="05000000000000000000" pitchFamily="2" charset="2"/>
              <a:buChar char="Ø"/>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Kaynaklar</a:t>
            </a:r>
          </a:p>
        </p:txBody>
      </p:sp>
      <p:sp>
        <p:nvSpPr>
          <p:cNvPr id="6" name="Slayt Numarası Yer Tutucusu 5"/>
          <p:cNvSpPr>
            <a:spLocks noGrp="1"/>
          </p:cNvSpPr>
          <p:nvPr>
            <p:ph type="sldNum" sz="quarter" idx="12"/>
          </p:nvPr>
        </p:nvSpPr>
        <p:spPr/>
        <p:txBody>
          <a:bodyPr/>
          <a:lstStyle/>
          <a:p>
            <a:fld id="{6D22F896-40B5-4ADD-8801-0D06FADFA095}" type="slidenum">
              <a:rPr lang="en-US" smtClean="0"/>
              <a:t>29</a:t>
            </a:fld>
            <a:endParaRPr lang="en-US" dirty="0"/>
          </a:p>
        </p:txBody>
      </p:sp>
      <p:sp>
        <p:nvSpPr>
          <p:cNvPr id="10" name="Unvan 1"/>
          <p:cNvSpPr txBox="1">
            <a:spLocks/>
          </p:cNvSpPr>
          <p:nvPr/>
        </p:nvSpPr>
        <p:spPr>
          <a:xfrm>
            <a:off x="0" y="29070"/>
            <a:ext cx="121920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accent5">
                    <a:lumMod val="75000"/>
                  </a:schemeClr>
                </a:solidFill>
                <a:latin typeface="Comic Sans MS" panose="030F0702030302020204" pitchFamily="66" charset="0"/>
                <a:sym typeface="Arial"/>
              </a:rPr>
              <a:t>Bilimsel Bir Araştırma  Hazırlarken…………</a:t>
            </a:r>
            <a:r>
              <a:rPr lang="tr-TR" b="1" i="1" dirty="0">
                <a:solidFill>
                  <a:schemeClr val="accent5">
                    <a:lumMod val="75000"/>
                  </a:schemeClr>
                </a:solidFill>
                <a:latin typeface="Comic Sans MS" panose="030F0702030302020204" pitchFamily="66" charset="0"/>
              </a:rPr>
              <a:t>(devam)</a:t>
            </a:r>
            <a:endParaRPr lang="tr-TR"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51970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chemeClr val="bg1"/>
                </a:solidFill>
                <a:latin typeface="Ebrima" panose="02000000000000000000" pitchFamily="2" charset="0"/>
                <a:ea typeface="Ebrima" panose="02000000000000000000" pitchFamily="2" charset="0"/>
                <a:cs typeface="Ebrima" panose="02000000000000000000" pitchFamily="2" charset="0"/>
                <a:rtl val="0"/>
              </a:rPr>
              <a:t>ETİK</a:t>
            </a:r>
          </a:p>
        </p:txBody>
      </p:sp>
      <p:sp>
        <p:nvSpPr>
          <p:cNvPr id="6" name="Slayt Numarası Yer Tutucusu 5"/>
          <p:cNvSpPr>
            <a:spLocks noGrp="1"/>
          </p:cNvSpPr>
          <p:nvPr>
            <p:ph type="sldNum" sz="quarter" idx="12"/>
          </p:nvPr>
        </p:nvSpPr>
        <p:spPr/>
        <p:txBody>
          <a:bodyPr/>
          <a:lstStyle/>
          <a:p>
            <a:fld id="{6D22F896-40B5-4ADD-8801-0D06FADFA095}" type="slidenum">
              <a:rPr lang="en-US" smtClean="0"/>
              <a:t>3</a:t>
            </a:fld>
            <a:endParaRPr lang="en-US" dirty="0"/>
          </a:p>
        </p:txBody>
      </p:sp>
      <p:graphicFrame>
        <p:nvGraphicFramePr>
          <p:cNvPr id="14" name="İçerik Yer Tutucusu 13"/>
          <p:cNvGraphicFramePr>
            <a:graphicFrameLocks noGrp="1"/>
          </p:cNvGraphicFramePr>
          <p:nvPr>
            <p:ph idx="1"/>
            <p:extLst>
              <p:ext uri="{D42A27DB-BD31-4B8C-83A1-F6EECF244321}">
                <p14:modId xmlns:p14="http://schemas.microsoft.com/office/powerpoint/2010/main" val="4294418743"/>
              </p:ext>
            </p:extLst>
          </p:nvPr>
        </p:nvGraphicFramePr>
        <p:xfrm>
          <a:off x="359402" y="365124"/>
          <a:ext cx="11473195" cy="6356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51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325563"/>
          </a:xfrm>
        </p:spPr>
        <p:txBody>
          <a:bodyPr>
            <a:normAutofit/>
          </a:bodyPr>
          <a:lstStyle/>
          <a:p>
            <a:pPr algn="ctr"/>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sz="4000" b="1" dirty="0">
                <a:solidFill>
                  <a:schemeClr val="accent5">
                    <a:lumMod val="75000"/>
                  </a:schemeClr>
                </a:solidFill>
                <a:latin typeface="Comic Sans MS" panose="030F0702030302020204" pitchFamily="66" charset="0"/>
                <a:sym typeface="Arial"/>
              </a:rPr>
              <a:t>Bilimsel Çalışmalarda Etik Dışı Davranışlar </a:t>
            </a:r>
            <a:endParaRPr lang="tr-TR" sz="4000" b="1" dirty="0">
              <a:solidFill>
                <a:schemeClr val="accent5">
                  <a:lumMod val="75000"/>
                </a:schemeClr>
              </a:solidFill>
              <a:latin typeface="Comic Sans MS" panose="030F0702030302020204" pitchFamily="66" charset="0"/>
            </a:endParaRPr>
          </a:p>
        </p:txBody>
      </p:sp>
      <p:sp>
        <p:nvSpPr>
          <p:cNvPr id="9" name="İçerik Yer Tutucusu 8"/>
          <p:cNvSpPr>
            <a:spLocks noGrp="1"/>
          </p:cNvSpPr>
          <p:nvPr>
            <p:ph sz="half" idx="2"/>
          </p:nvPr>
        </p:nvSpPr>
        <p:spPr>
          <a:xfrm>
            <a:off x="1790747" y="2054699"/>
            <a:ext cx="6819853" cy="3684588"/>
          </a:xfrm>
        </p:spPr>
        <p:txBody>
          <a:bodyPr>
            <a:normAutofit/>
          </a:bodyPr>
          <a:lstStyle/>
          <a:p>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Kendinden ve Başka Yazarlardan İntihal</a:t>
            </a:r>
          </a:p>
          <a:p>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Yinelenen (Mükerrer/Çoklu) Yayın</a:t>
            </a:r>
          </a:p>
          <a:p>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Sahtecilik</a:t>
            </a:r>
          </a:p>
          <a:p>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Çerçeveleme Etkisi</a:t>
            </a:r>
          </a:p>
          <a:p>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Hediye Yazarlık</a:t>
            </a:r>
          </a:p>
          <a:p>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Diğer Etik İhlalleri</a:t>
            </a:r>
          </a:p>
          <a:p>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30</a:t>
            </a:fld>
            <a:endParaRPr lang="en-US" dirty="0"/>
          </a:p>
        </p:txBody>
      </p:sp>
      <p:pic>
        <p:nvPicPr>
          <p:cNvPr id="12" name="Picture 4" descr="ethic">
            <a:hlinkClick r:id="rId2"/>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8814587" y="2532369"/>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23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3561" y="1376883"/>
            <a:ext cx="6734720" cy="1325563"/>
          </a:xfrm>
        </p:spPr>
        <p:txBody>
          <a:bodyPr>
            <a:normAutofit/>
          </a:bodyPr>
          <a:lstStyle/>
          <a:p>
            <a:br>
              <a:rPr lang="tr" sz="2800" b="1" dirty="0">
                <a:solidFill>
                  <a:srgbClr val="FF0000"/>
                </a:solidFill>
                <a:latin typeface="Verdana" panose="020B0604030504040204" pitchFamily="34" charset="0"/>
                <a:ea typeface="Verdana" panose="020B0604030504040204" pitchFamily="34" charset="0"/>
                <a:cs typeface="Ebrima" panose="02000000000000000000" pitchFamily="2" charset="0"/>
                <a:sym typeface="Arial"/>
                <a:rtl val="0"/>
              </a:rPr>
            </a:br>
            <a:r>
              <a:rPr lang="tr-TR" sz="2800" b="1" dirty="0">
                <a:solidFill>
                  <a:srgbClr val="FF0000"/>
                </a:solidFill>
                <a:latin typeface="Comic Sans MS" panose="030F0702030302020204" pitchFamily="66" charset="0"/>
                <a:ea typeface="Verdana" panose="020B0604030504040204" pitchFamily="34" charset="0"/>
              </a:rPr>
              <a:t>İntihal (Aşırma)</a:t>
            </a:r>
          </a:p>
        </p:txBody>
      </p:sp>
      <p:sp>
        <p:nvSpPr>
          <p:cNvPr id="9" name="İçerik Yer Tutucusu 8"/>
          <p:cNvSpPr>
            <a:spLocks noGrp="1"/>
          </p:cNvSpPr>
          <p:nvPr>
            <p:ph sz="half" idx="2"/>
          </p:nvPr>
        </p:nvSpPr>
        <p:spPr>
          <a:xfrm>
            <a:off x="838200" y="2852382"/>
            <a:ext cx="6900081" cy="2702257"/>
          </a:xfrm>
        </p:spPr>
        <p:txBody>
          <a:bodyPr>
            <a:noAutofit/>
          </a:bodyPr>
          <a:lstStyle/>
          <a:p>
            <a:pPr lvl="0" algn="just"/>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Başkalarının yazılarından bölümler, dizeler alıp kendisininmiş gibi gösterme veya başkalarının konularını benimseyip değişik bir biçimde anlatmasıdır. </a:t>
            </a:r>
          </a:p>
          <a:p>
            <a:pPr marL="0" lvl="0" indent="0" algn="r">
              <a:buNone/>
            </a:pPr>
            <a:r>
              <a:rPr lang="tr-TR" b="1" i="1" dirty="0">
                <a:solidFill>
                  <a:schemeClr val="accent5">
                    <a:lumMod val="75000"/>
                  </a:schemeClr>
                </a:solidFill>
                <a:ea typeface="Ebrima" panose="02000000000000000000" pitchFamily="2" charset="0"/>
                <a:cs typeface="Ebrima" panose="02000000000000000000" pitchFamily="2" charset="0"/>
                <a:sym typeface="Arial"/>
                <a:rtl val="0"/>
              </a:rPr>
              <a:t>(TDK, </a:t>
            </a:r>
            <a:r>
              <a:rPr lang="tr-TR" b="1" i="1" dirty="0" err="1">
                <a:solidFill>
                  <a:schemeClr val="accent5">
                    <a:lumMod val="75000"/>
                  </a:schemeClr>
                </a:solidFill>
                <a:ea typeface="Ebrima" panose="02000000000000000000" pitchFamily="2" charset="0"/>
                <a:cs typeface="Ebrima" panose="02000000000000000000" pitchFamily="2" charset="0"/>
                <a:sym typeface="Arial"/>
                <a:rtl val="0"/>
              </a:rPr>
              <a:t>t.y</a:t>
            </a:r>
            <a:r>
              <a:rPr lang="tr-TR" b="1" i="1" dirty="0">
                <a:solidFill>
                  <a:schemeClr val="accent5">
                    <a:lumMod val="75000"/>
                  </a:schemeClr>
                </a:solidFill>
                <a:ea typeface="Ebrima" panose="02000000000000000000" pitchFamily="2" charset="0"/>
                <a:cs typeface="Ebrima" panose="02000000000000000000" pitchFamily="2" charset="0"/>
                <a:sym typeface="Arial"/>
                <a:rtl val="0"/>
              </a:rPr>
              <a:t>.)</a:t>
            </a:r>
            <a:endParaRPr lang="tr" b="1" i="1" dirty="0">
              <a:solidFill>
                <a:schemeClr val="accent5">
                  <a:lumMod val="75000"/>
                </a:schemeClr>
              </a:solidFill>
              <a:ea typeface="Ebrima" panose="02000000000000000000" pitchFamily="2" charset="0"/>
              <a:cs typeface="Ebrima" panose="02000000000000000000" pitchFamily="2" charset="0"/>
              <a:sym typeface="Arial"/>
              <a:rtl val="0"/>
            </a:endParaRPr>
          </a:p>
          <a:p>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31</a:t>
            </a:fld>
            <a:endParaRPr lang="en-US"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550" y="3365694"/>
            <a:ext cx="1315650" cy="1315650"/>
          </a:xfrm>
          <a:prstGeom prst="rect">
            <a:avLst/>
          </a:prstGeom>
        </p:spPr>
      </p:pic>
      <p:sp>
        <p:nvSpPr>
          <p:cNvPr id="10" name="Unvan 1"/>
          <p:cNvSpPr txBox="1">
            <a:spLocks/>
          </p:cNvSpPr>
          <p:nvPr/>
        </p:nvSpPr>
        <p:spPr>
          <a:xfrm>
            <a:off x="0" y="51320"/>
            <a:ext cx="121920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dirty="0">
                <a:sym typeface="Arial"/>
              </a:rPr>
              <a:t> </a:t>
            </a:r>
            <a:r>
              <a:rPr lang="tr-TR" sz="4300" dirty="0">
                <a:solidFill>
                  <a:schemeClr val="accent5">
                    <a:lumMod val="75000"/>
                  </a:schemeClr>
                </a:solidFill>
                <a:latin typeface="Comic Sans MS" panose="030F0702030302020204" pitchFamily="66" charset="0"/>
                <a:sym typeface="Arial"/>
              </a:rPr>
              <a:t>Bilimsel Çalışmalarda Etik Dışı Davranışlar.......... ……………………………………………………………………………</a:t>
            </a:r>
            <a:r>
              <a:rPr lang="tr-TR" sz="4300" i="1" dirty="0">
                <a:solidFill>
                  <a:schemeClr val="accent5">
                    <a:lumMod val="75000"/>
                  </a:schemeClr>
                </a:solidFill>
                <a:latin typeface="Comic Sans MS" panose="030F0702030302020204" pitchFamily="66" charset="0"/>
                <a:sym typeface="Arial"/>
              </a:rPr>
              <a:t>(devam) </a:t>
            </a:r>
            <a:endParaRPr lang="tr-TR" sz="4300"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101180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3561" y="1376883"/>
            <a:ext cx="6734720" cy="1325563"/>
          </a:xfrm>
        </p:spPr>
        <p:txBody>
          <a:bodyPr>
            <a:normAutofit/>
          </a:bodyPr>
          <a:lstStyle/>
          <a:p>
            <a:br>
              <a:rPr lang="tr" sz="2800" b="1" dirty="0">
                <a:solidFill>
                  <a:srgbClr val="FF0000"/>
                </a:solidFill>
                <a:latin typeface="Verdana" panose="020B0604030504040204" pitchFamily="34" charset="0"/>
                <a:ea typeface="Verdana" panose="020B0604030504040204" pitchFamily="34" charset="0"/>
                <a:cs typeface="Ebrima" panose="02000000000000000000" pitchFamily="2" charset="0"/>
                <a:sym typeface="Arial"/>
                <a:rtl val="0"/>
              </a:rPr>
            </a:br>
            <a:r>
              <a:rPr lang="tr-TR" sz="2800" b="1" dirty="0">
                <a:solidFill>
                  <a:srgbClr val="FF0000"/>
                </a:solidFill>
                <a:latin typeface="Comic Sans MS" panose="030F0702030302020204" pitchFamily="66" charset="0"/>
                <a:ea typeface="Verdana" panose="020B0604030504040204" pitchFamily="34" charset="0"/>
              </a:rPr>
              <a:t>İntihal</a:t>
            </a:r>
          </a:p>
        </p:txBody>
      </p:sp>
      <p:sp>
        <p:nvSpPr>
          <p:cNvPr id="9" name="İçerik Yer Tutucusu 8"/>
          <p:cNvSpPr>
            <a:spLocks noGrp="1"/>
          </p:cNvSpPr>
          <p:nvPr>
            <p:ph sz="half" idx="2"/>
          </p:nvPr>
        </p:nvSpPr>
        <p:spPr>
          <a:xfrm>
            <a:off x="838200" y="2852382"/>
            <a:ext cx="10912522" cy="2702257"/>
          </a:xfrm>
        </p:spPr>
        <p:txBody>
          <a:bodyPr>
            <a:noAutofit/>
          </a:bodyPr>
          <a:lstStyle/>
          <a:p>
            <a:pPr marL="0" indent="0" algn="jus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İntihal, başka kişilere ait ifade, buluş, düşünceleri ya da başka bilimsel yayınlarda yer verilmiş olan unsurları kaynak göstermeksizin kullanılmasıdır. İntihal konusu, bilimsel çalışmalardaki etik dışı davranışlar içinde en sıklıkla karşılaşılanı olarak ön plana çıkmaktadır. İntihalin birçok çeşidi bulunmaktadır fakat bunlar arasında en sık karşılaşılanları şunlardır:</a:t>
            </a: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1) Kaynak göstermeden alıntı yaparak ileri sürülen kavram, kuram veya düşünceyi kendine mâl etme, </a:t>
            </a: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2) Kaynak gösterilse de etik ihlali sayılacak ölçüde alıntı yapmak. </a:t>
            </a:r>
          </a:p>
          <a:p>
            <a:endParaRPr lang="tr-TR" sz="2400"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32</a:t>
            </a:fld>
            <a:endParaRPr lang="en-US" dirty="0"/>
          </a:p>
        </p:txBody>
      </p:sp>
      <p:sp>
        <p:nvSpPr>
          <p:cNvPr id="7" name="Unvan 1"/>
          <p:cNvSpPr txBox="1">
            <a:spLocks/>
          </p:cNvSpPr>
          <p:nvPr/>
        </p:nvSpPr>
        <p:spPr>
          <a:xfrm>
            <a:off x="0" y="51320"/>
            <a:ext cx="121920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dirty="0">
                <a:sym typeface="Arial"/>
              </a:rPr>
              <a:t> </a:t>
            </a:r>
            <a:r>
              <a:rPr lang="tr-TR" sz="4300" dirty="0">
                <a:solidFill>
                  <a:schemeClr val="accent5">
                    <a:lumMod val="75000"/>
                  </a:schemeClr>
                </a:solidFill>
                <a:latin typeface="Comic Sans MS" panose="030F0702030302020204" pitchFamily="66" charset="0"/>
                <a:sym typeface="Arial"/>
              </a:rPr>
              <a:t>Bilimsel Çalışmalarda Etik Dışı Davranışlar.......... ……………………………………………………………………………</a:t>
            </a:r>
            <a:r>
              <a:rPr lang="tr-TR" sz="4300" i="1" dirty="0">
                <a:solidFill>
                  <a:schemeClr val="accent5">
                    <a:lumMod val="75000"/>
                  </a:schemeClr>
                </a:solidFill>
                <a:latin typeface="Comic Sans MS" panose="030F0702030302020204" pitchFamily="66" charset="0"/>
                <a:sym typeface="Arial"/>
              </a:rPr>
              <a:t>(devam) </a:t>
            </a:r>
            <a:endParaRPr lang="tr-TR" sz="4300"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950869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3561" y="1376883"/>
            <a:ext cx="8290564" cy="1325563"/>
          </a:xfrm>
        </p:spPr>
        <p:txBody>
          <a:bodyPr>
            <a:normAutofit/>
          </a:bodyPr>
          <a:lstStyle/>
          <a:p>
            <a:br>
              <a:rPr lang="tr" sz="2800" b="1" dirty="0">
                <a:solidFill>
                  <a:srgbClr val="FF0000"/>
                </a:solidFill>
                <a:latin typeface="Verdana" panose="020B0604030504040204" pitchFamily="34" charset="0"/>
                <a:ea typeface="Verdana" panose="020B0604030504040204" pitchFamily="34" charset="0"/>
                <a:cs typeface="Ebrima" panose="02000000000000000000" pitchFamily="2" charset="0"/>
                <a:sym typeface="Arial"/>
                <a:rtl val="0"/>
              </a:rPr>
            </a:br>
            <a:r>
              <a:rPr lang="tr-TR" sz="2800" b="1" dirty="0">
                <a:solidFill>
                  <a:srgbClr val="FF0000"/>
                </a:solidFill>
                <a:latin typeface="Comic Sans MS" panose="030F0702030302020204" pitchFamily="66" charset="0"/>
                <a:ea typeface="Verdana" panose="020B0604030504040204" pitchFamily="34" charset="0"/>
              </a:rPr>
              <a:t>Yinelenen (Mükerrer/Çoklu) Yayın</a:t>
            </a:r>
            <a:br>
              <a:rPr lang="tr-TR" sz="2800" b="1" dirty="0">
                <a:solidFill>
                  <a:srgbClr val="FF0000"/>
                </a:solidFill>
                <a:latin typeface="Comic Sans MS" panose="030F0702030302020204" pitchFamily="66" charset="0"/>
                <a:ea typeface="Verdana" panose="020B0604030504040204" pitchFamily="34" charset="0"/>
              </a:rPr>
            </a:br>
            <a:endParaRPr lang="tr-TR" sz="2800" b="1" dirty="0">
              <a:solidFill>
                <a:srgbClr val="FF0000"/>
              </a:solidFill>
              <a:latin typeface="Comic Sans MS" panose="030F0702030302020204" pitchFamily="66" charset="0"/>
              <a:ea typeface="Verdana" panose="020B0604030504040204" pitchFamily="34" charset="0"/>
            </a:endParaRPr>
          </a:p>
        </p:txBody>
      </p:sp>
      <p:sp>
        <p:nvSpPr>
          <p:cNvPr id="9" name="İçerik Yer Tutucusu 8"/>
          <p:cNvSpPr>
            <a:spLocks noGrp="1"/>
          </p:cNvSpPr>
          <p:nvPr>
            <p:ph sz="half" idx="2"/>
          </p:nvPr>
        </p:nvSpPr>
        <p:spPr>
          <a:xfrm>
            <a:off x="838200" y="2702446"/>
            <a:ext cx="10912522" cy="2702257"/>
          </a:xfrm>
        </p:spPr>
        <p:txBody>
          <a:bodyPr>
            <a:noAutofit/>
          </a:bodyPr>
          <a:lstStyle/>
          <a:p>
            <a:pPr marL="0" indent="0" algn="jus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Yinelenen yayın, bilimsel bir çalışmanın birden fazla yayın mecrasında yayınlanmasıdır. Bu etik ihlali birkaç şekilde ortaya çıkabilmektedir. Bazı durumlarda araştırmacılar, yayınladıkları bir araştırmayı küçük değişiklikler yaparak başka yayın organlarında yayınlama yoluna gitmektedirler. Bazı durumlarda ise araştırmacılar, aynı araştırmayı birkaç parçaya ayırarak (dilimleme) farklı yayın organlarında yayınlama yoluna giderek bu tür bir ihlale yol açmaktadırlar. </a:t>
            </a:r>
          </a:p>
          <a:p>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33</a:t>
            </a:fld>
            <a:endParaRPr lang="en-US" dirty="0"/>
          </a:p>
        </p:txBody>
      </p:sp>
      <p:sp>
        <p:nvSpPr>
          <p:cNvPr id="7" name="Unvan 1"/>
          <p:cNvSpPr txBox="1">
            <a:spLocks/>
          </p:cNvSpPr>
          <p:nvPr/>
        </p:nvSpPr>
        <p:spPr>
          <a:xfrm>
            <a:off x="0" y="51320"/>
            <a:ext cx="121920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dirty="0">
                <a:sym typeface="Arial"/>
              </a:rPr>
              <a:t> </a:t>
            </a:r>
            <a:r>
              <a:rPr lang="tr-TR" sz="4300" dirty="0">
                <a:solidFill>
                  <a:schemeClr val="accent5">
                    <a:lumMod val="75000"/>
                  </a:schemeClr>
                </a:solidFill>
                <a:latin typeface="Comic Sans MS" panose="030F0702030302020204" pitchFamily="66" charset="0"/>
                <a:sym typeface="Arial"/>
              </a:rPr>
              <a:t>Bilimsel Çalışmalarda Etik Dışı Davranışlar.......... ……………………………………………………………………………</a:t>
            </a:r>
            <a:r>
              <a:rPr lang="tr-TR" sz="4300" i="1" dirty="0">
                <a:solidFill>
                  <a:schemeClr val="accent5">
                    <a:lumMod val="75000"/>
                  </a:schemeClr>
                </a:solidFill>
                <a:latin typeface="Comic Sans MS" panose="030F0702030302020204" pitchFamily="66" charset="0"/>
                <a:sym typeface="Arial"/>
              </a:rPr>
              <a:t>(devam) </a:t>
            </a:r>
            <a:endParaRPr lang="tr-TR" sz="4300"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888673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3561" y="1376883"/>
            <a:ext cx="8290564" cy="1325563"/>
          </a:xfrm>
        </p:spPr>
        <p:txBody>
          <a:bodyPr>
            <a:normAutofit/>
          </a:bodyPr>
          <a:lstStyle/>
          <a:p>
            <a:br>
              <a:rPr lang="tr" sz="2800" b="1" dirty="0">
                <a:solidFill>
                  <a:srgbClr val="FF0000"/>
                </a:solidFill>
                <a:latin typeface="Verdana" panose="020B0604030504040204" pitchFamily="34" charset="0"/>
                <a:ea typeface="Verdana" panose="020B0604030504040204" pitchFamily="34" charset="0"/>
                <a:cs typeface="Ebrima" panose="02000000000000000000" pitchFamily="2" charset="0"/>
                <a:sym typeface="Arial"/>
                <a:rtl val="0"/>
              </a:rPr>
            </a:br>
            <a:r>
              <a:rPr lang="tr-TR" sz="2800" b="1" dirty="0">
                <a:solidFill>
                  <a:srgbClr val="FF0000"/>
                </a:solidFill>
                <a:latin typeface="Comic Sans MS" panose="030F0702030302020204" pitchFamily="66" charset="0"/>
                <a:ea typeface="Verdana" panose="020B0604030504040204" pitchFamily="34" charset="0"/>
              </a:rPr>
              <a:t>Sahtecilik</a:t>
            </a:r>
            <a:br>
              <a:rPr lang="tr-TR" sz="2800" b="1" dirty="0">
                <a:solidFill>
                  <a:srgbClr val="FF0000"/>
                </a:solidFill>
                <a:latin typeface="Comic Sans MS" panose="030F0702030302020204" pitchFamily="66" charset="0"/>
                <a:ea typeface="Verdana" panose="020B0604030504040204" pitchFamily="34" charset="0"/>
              </a:rPr>
            </a:br>
            <a:endParaRPr lang="tr-TR" sz="2800" b="1" dirty="0">
              <a:solidFill>
                <a:srgbClr val="FF0000"/>
              </a:solidFill>
              <a:latin typeface="Comic Sans MS" panose="030F0702030302020204" pitchFamily="66" charset="0"/>
              <a:ea typeface="Verdana" panose="020B0604030504040204" pitchFamily="34" charset="0"/>
            </a:endParaRPr>
          </a:p>
        </p:txBody>
      </p:sp>
      <p:sp>
        <p:nvSpPr>
          <p:cNvPr id="9" name="İçerik Yer Tutucusu 8"/>
          <p:cNvSpPr>
            <a:spLocks noGrp="1"/>
          </p:cNvSpPr>
          <p:nvPr>
            <p:ph sz="half" idx="2"/>
          </p:nvPr>
        </p:nvSpPr>
        <p:spPr>
          <a:xfrm>
            <a:off x="838200" y="2675340"/>
            <a:ext cx="10912522" cy="2702257"/>
          </a:xfrm>
        </p:spPr>
        <p:txBody>
          <a:bodyPr>
            <a:noAutofit/>
          </a:bodyPr>
          <a:lstStyle/>
          <a:p>
            <a:pPr marL="0" indent="0" algn="just">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Bilimsel araştırma süreçlerinde ortaya çıkan sahtecilik, inceleme ya da araştırmaların bilinçli olarak verilerinin istenilen yönde değiştirilmesi, maniple edilerek sunulması ya da ihmal edilebilir düzeyde olmayan bazı verileri dikkate almamak anlamına gelmektedir. </a:t>
            </a:r>
          </a:p>
          <a:p>
            <a:pPr marL="0" indent="0" algn="just">
              <a:buNone/>
            </a:pPr>
            <a:r>
              <a:rPr lang="tr-TR" sz="20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Örneğin kimya alanında, hangi düzey veya ölçüdeki verinin dikkate alınıp alınmayacağı kesin kurallara bağlanmıştır. Söz konusu düzey veya miktarın altındaki veriler bile, rakamsal olarak ifade edilme zorunluluğu taşımaktadır. İfade edilen bu miktarın, dikkate alınıp alınmamasının kullanıcının inisiyatifine bırakıldığının bir göstergesi olarak “ihmal edilebilir” ibaresi, parantez içinde aktarılmaktadır. </a:t>
            </a:r>
          </a:p>
          <a:p>
            <a:endParaRPr lang="tr-TR" sz="2000"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34</a:t>
            </a:fld>
            <a:endParaRPr lang="en-US" dirty="0"/>
          </a:p>
        </p:txBody>
      </p:sp>
      <p:sp>
        <p:nvSpPr>
          <p:cNvPr id="7" name="Unvan 1"/>
          <p:cNvSpPr txBox="1">
            <a:spLocks/>
          </p:cNvSpPr>
          <p:nvPr/>
        </p:nvSpPr>
        <p:spPr>
          <a:xfrm>
            <a:off x="0" y="51320"/>
            <a:ext cx="121920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dirty="0">
                <a:sym typeface="Arial"/>
              </a:rPr>
              <a:t> </a:t>
            </a:r>
            <a:r>
              <a:rPr lang="tr-TR" sz="4300" dirty="0">
                <a:solidFill>
                  <a:schemeClr val="accent5">
                    <a:lumMod val="75000"/>
                  </a:schemeClr>
                </a:solidFill>
                <a:latin typeface="Comic Sans MS" panose="030F0702030302020204" pitchFamily="66" charset="0"/>
                <a:sym typeface="Arial"/>
              </a:rPr>
              <a:t>Bilimsel Çalışmalarda Etik Dışı Davranışlar.......... ……………………………………………………………………………</a:t>
            </a:r>
            <a:r>
              <a:rPr lang="tr-TR" sz="4300" i="1" dirty="0">
                <a:solidFill>
                  <a:schemeClr val="accent5">
                    <a:lumMod val="75000"/>
                  </a:schemeClr>
                </a:solidFill>
                <a:latin typeface="Comic Sans MS" panose="030F0702030302020204" pitchFamily="66" charset="0"/>
                <a:sym typeface="Arial"/>
              </a:rPr>
              <a:t>(devam) </a:t>
            </a:r>
            <a:endParaRPr lang="tr-TR" sz="4300"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5894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3561" y="1376883"/>
            <a:ext cx="8290564" cy="1325563"/>
          </a:xfrm>
        </p:spPr>
        <p:txBody>
          <a:bodyPr>
            <a:normAutofit/>
          </a:bodyPr>
          <a:lstStyle/>
          <a:p>
            <a:br>
              <a:rPr lang="tr" sz="2800" b="1" dirty="0">
                <a:solidFill>
                  <a:srgbClr val="FF0000"/>
                </a:solidFill>
                <a:latin typeface="Verdana" panose="020B0604030504040204" pitchFamily="34" charset="0"/>
                <a:ea typeface="Verdana" panose="020B0604030504040204" pitchFamily="34" charset="0"/>
                <a:cs typeface="Ebrima" panose="02000000000000000000" pitchFamily="2" charset="0"/>
                <a:sym typeface="Arial"/>
                <a:rtl val="0"/>
              </a:rPr>
            </a:br>
            <a:r>
              <a:rPr lang="tr-TR" sz="2800" b="1" dirty="0">
                <a:solidFill>
                  <a:srgbClr val="FF0000"/>
                </a:solidFill>
                <a:latin typeface="Comic Sans MS" panose="030F0702030302020204" pitchFamily="66" charset="0"/>
                <a:ea typeface="Verdana" panose="020B0604030504040204" pitchFamily="34" charset="0"/>
              </a:rPr>
              <a:t>Çerçeveleme Etkisi</a:t>
            </a:r>
            <a:br>
              <a:rPr lang="tr-TR" sz="2800" b="1" dirty="0">
                <a:solidFill>
                  <a:srgbClr val="FF0000"/>
                </a:solidFill>
                <a:latin typeface="Comic Sans MS" panose="030F0702030302020204" pitchFamily="66" charset="0"/>
                <a:ea typeface="Verdana" panose="020B0604030504040204" pitchFamily="34" charset="0"/>
              </a:rPr>
            </a:br>
            <a:endParaRPr lang="tr-TR" sz="2800" b="1" dirty="0">
              <a:solidFill>
                <a:srgbClr val="FF0000"/>
              </a:solidFill>
              <a:latin typeface="Comic Sans MS" panose="030F0702030302020204" pitchFamily="66" charset="0"/>
              <a:ea typeface="Verdana" panose="020B0604030504040204" pitchFamily="34" charset="0"/>
            </a:endParaRPr>
          </a:p>
        </p:txBody>
      </p:sp>
      <p:sp>
        <p:nvSpPr>
          <p:cNvPr id="9" name="İçerik Yer Tutucusu 8"/>
          <p:cNvSpPr>
            <a:spLocks noGrp="1"/>
          </p:cNvSpPr>
          <p:nvPr>
            <p:ph sz="half" idx="2"/>
          </p:nvPr>
        </p:nvSpPr>
        <p:spPr>
          <a:xfrm>
            <a:off x="838199" y="2675340"/>
            <a:ext cx="10971727" cy="3681010"/>
          </a:xfrm>
        </p:spPr>
        <p:txBody>
          <a:bodyPr>
            <a:noAutofit/>
          </a:bodyPr>
          <a:lstStyle/>
          <a:p>
            <a:pPr marL="0" indent="0" algn="jus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Bir konunun tanımlanma ve sunum biçimi (seçilen maksatlı cümleler, ses tonu, vurgulama, bilgi seti ve verilerin aktarım biçimi) kişileri belirli tutum ve algılara yönlendirebilmektedir. Bilimsel yayın yapmak amacıyla çalışılan konuda yeterli düzeyde araştırma ya da inceleme yapılmadan ve yetersiz verilere dayanarak yayın yapılması durumunda çerçeveleme etkisi ortaya çıkabilmektedir çünkü sahip bulunulan yetersiz düzeydeki bilginin, istenilen sunum şekline dönüştürülebilmesine uygun yöntemlerin kullanılmasına başvurulabilmektedir.</a:t>
            </a:r>
          </a:p>
          <a:p>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35</a:t>
            </a:fld>
            <a:endParaRPr lang="en-US" dirty="0"/>
          </a:p>
        </p:txBody>
      </p:sp>
      <p:sp>
        <p:nvSpPr>
          <p:cNvPr id="7" name="Unvan 1"/>
          <p:cNvSpPr txBox="1">
            <a:spLocks/>
          </p:cNvSpPr>
          <p:nvPr/>
        </p:nvSpPr>
        <p:spPr>
          <a:xfrm>
            <a:off x="0" y="51320"/>
            <a:ext cx="121920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dirty="0">
                <a:sym typeface="Arial"/>
              </a:rPr>
              <a:t> </a:t>
            </a:r>
            <a:r>
              <a:rPr lang="tr-TR" sz="4300" dirty="0">
                <a:solidFill>
                  <a:schemeClr val="accent5">
                    <a:lumMod val="75000"/>
                  </a:schemeClr>
                </a:solidFill>
                <a:latin typeface="Comic Sans MS" panose="030F0702030302020204" pitchFamily="66" charset="0"/>
                <a:sym typeface="Arial"/>
              </a:rPr>
              <a:t>Bilimsel Çalışmalarda Etik Dışı Davranışlar.......... ……………………………………………………………………………</a:t>
            </a:r>
            <a:r>
              <a:rPr lang="tr-TR" sz="4300" i="1" dirty="0">
                <a:solidFill>
                  <a:schemeClr val="accent5">
                    <a:lumMod val="75000"/>
                  </a:schemeClr>
                </a:solidFill>
                <a:latin typeface="Comic Sans MS" panose="030F0702030302020204" pitchFamily="66" charset="0"/>
                <a:sym typeface="Arial"/>
              </a:rPr>
              <a:t>(devam) </a:t>
            </a:r>
            <a:endParaRPr lang="tr-TR" sz="4300"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605364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3561" y="1376883"/>
            <a:ext cx="8290564" cy="1325563"/>
          </a:xfrm>
        </p:spPr>
        <p:txBody>
          <a:bodyPr>
            <a:normAutofit fontScale="90000"/>
          </a:bodyPr>
          <a:lstStyle/>
          <a:p>
            <a:br>
              <a:rPr lang="tr" sz="2800" b="1" dirty="0">
                <a:solidFill>
                  <a:srgbClr val="FF0000"/>
                </a:solidFill>
                <a:latin typeface="Verdana" panose="020B0604030504040204" pitchFamily="34" charset="0"/>
                <a:ea typeface="Verdana" panose="020B0604030504040204" pitchFamily="34" charset="0"/>
                <a:cs typeface="Ebrima" panose="02000000000000000000" pitchFamily="2" charset="0"/>
                <a:sym typeface="Arial"/>
                <a:rtl val="0"/>
              </a:rPr>
            </a:br>
            <a:r>
              <a:rPr lang="tr-TR" sz="3100" b="1" dirty="0">
                <a:solidFill>
                  <a:srgbClr val="FF0000"/>
                </a:solidFill>
                <a:latin typeface="Comic Sans MS" panose="030F0702030302020204" pitchFamily="66" charset="0"/>
                <a:ea typeface="Ebrima" panose="02000000000000000000" pitchFamily="2" charset="0"/>
                <a:cs typeface="Ebrima" panose="02000000000000000000" pitchFamily="2" charset="0"/>
              </a:rPr>
              <a:t>Hediye Yazarlık</a:t>
            </a:r>
            <a:br>
              <a:rPr lang="tr-TR" sz="3100" dirty="0">
                <a:solidFill>
                  <a:srgbClr val="FF0000"/>
                </a:solidFill>
                <a:latin typeface="Comic Sans MS" panose="030F0702030302020204" pitchFamily="66" charset="0"/>
                <a:ea typeface="Ebrima" panose="02000000000000000000" pitchFamily="2" charset="0"/>
                <a:cs typeface="Ebrima" panose="02000000000000000000" pitchFamily="2" charset="0"/>
              </a:rPr>
            </a:br>
            <a:br>
              <a:rPr lang="tr-TR" sz="2800" b="1" dirty="0">
                <a:solidFill>
                  <a:srgbClr val="FF0000"/>
                </a:solidFill>
                <a:latin typeface="Comic Sans MS" panose="030F0702030302020204" pitchFamily="66" charset="0"/>
                <a:ea typeface="Verdana" panose="020B0604030504040204" pitchFamily="34" charset="0"/>
              </a:rPr>
            </a:br>
            <a:endParaRPr lang="tr-TR" sz="2800" b="1" dirty="0">
              <a:solidFill>
                <a:srgbClr val="FF0000"/>
              </a:solidFill>
              <a:latin typeface="Comic Sans MS" panose="030F0702030302020204" pitchFamily="66" charset="0"/>
              <a:ea typeface="Verdana" panose="020B0604030504040204" pitchFamily="34" charset="0"/>
            </a:endParaRPr>
          </a:p>
        </p:txBody>
      </p:sp>
      <p:sp>
        <p:nvSpPr>
          <p:cNvPr id="9" name="İçerik Yer Tutucusu 8"/>
          <p:cNvSpPr>
            <a:spLocks noGrp="1"/>
          </p:cNvSpPr>
          <p:nvPr>
            <p:ph sz="half" idx="2"/>
          </p:nvPr>
        </p:nvSpPr>
        <p:spPr>
          <a:xfrm>
            <a:off x="838199" y="2675340"/>
            <a:ext cx="10971727" cy="3681010"/>
          </a:xfrm>
        </p:spPr>
        <p:txBody>
          <a:bodyPr>
            <a:noAutofit/>
          </a:bodyPr>
          <a:lstStyle/>
          <a:p>
            <a:pPr marL="0" indent="0" algn="jus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Araştırmaya ya da makalenin yazarlığına katkısı olmayan kişilerin makaleye yazar olarak eklenmesi.</a:t>
            </a:r>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36</a:t>
            </a:fld>
            <a:endParaRPr lang="en-US" dirty="0"/>
          </a:p>
        </p:txBody>
      </p:sp>
      <p:sp>
        <p:nvSpPr>
          <p:cNvPr id="7" name="Unvan 1"/>
          <p:cNvSpPr txBox="1">
            <a:spLocks/>
          </p:cNvSpPr>
          <p:nvPr/>
        </p:nvSpPr>
        <p:spPr>
          <a:xfrm>
            <a:off x="0" y="51320"/>
            <a:ext cx="121920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dirty="0">
                <a:sym typeface="Arial"/>
              </a:rPr>
              <a:t> </a:t>
            </a:r>
            <a:r>
              <a:rPr lang="tr-TR" sz="4300" dirty="0">
                <a:solidFill>
                  <a:schemeClr val="accent5">
                    <a:lumMod val="75000"/>
                  </a:schemeClr>
                </a:solidFill>
                <a:latin typeface="Comic Sans MS" panose="030F0702030302020204" pitchFamily="66" charset="0"/>
                <a:sym typeface="Arial"/>
              </a:rPr>
              <a:t>Bilimsel Çalışmalarda Etik Dışı Davranışlar.......... ……………………………………………………………………………</a:t>
            </a:r>
            <a:r>
              <a:rPr lang="tr-TR" sz="4300" i="1" dirty="0">
                <a:solidFill>
                  <a:schemeClr val="accent5">
                    <a:lumMod val="75000"/>
                  </a:schemeClr>
                </a:solidFill>
                <a:latin typeface="Comic Sans MS" panose="030F0702030302020204" pitchFamily="66" charset="0"/>
                <a:sym typeface="Arial"/>
              </a:rPr>
              <a:t>(devam) </a:t>
            </a:r>
            <a:endParaRPr lang="tr-TR" sz="4300"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4144063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4925" y="1888088"/>
            <a:ext cx="8269228" cy="864041"/>
          </a:xfrm>
        </p:spPr>
        <p:txBody>
          <a:bodyPr>
            <a:normAutofit fontScale="90000"/>
          </a:bodyPr>
          <a:lstStyle/>
          <a:p>
            <a:br>
              <a:rPr lang="tr" sz="2800" b="1" dirty="0">
                <a:solidFill>
                  <a:srgbClr val="FF0000"/>
                </a:solidFill>
                <a:latin typeface="Verdana" panose="020B0604030504040204" pitchFamily="34" charset="0"/>
                <a:ea typeface="Verdana" panose="020B0604030504040204" pitchFamily="34" charset="0"/>
                <a:cs typeface="Ebrima" panose="02000000000000000000" pitchFamily="2" charset="0"/>
                <a:sym typeface="Arial"/>
                <a:rtl val="0"/>
              </a:rPr>
            </a:br>
            <a:r>
              <a:rPr lang="tr-TR" sz="2800" b="1" dirty="0">
                <a:solidFill>
                  <a:srgbClr val="FF0000"/>
                </a:solidFill>
                <a:latin typeface="Comic Sans MS" panose="030F0702030302020204" pitchFamily="66" charset="0"/>
                <a:ea typeface="Verdana" panose="020B0604030504040204" pitchFamily="34" charset="0"/>
              </a:rPr>
              <a:t>Diğer Etik İhlalleri </a:t>
            </a:r>
            <a:br>
              <a:rPr lang="tr-TR" sz="2800" b="1" dirty="0">
                <a:solidFill>
                  <a:srgbClr val="FF0000"/>
                </a:solidFill>
                <a:latin typeface="Comic Sans MS" panose="030F0702030302020204" pitchFamily="66" charset="0"/>
                <a:ea typeface="Verdana" panose="020B0604030504040204" pitchFamily="34" charset="0"/>
              </a:rPr>
            </a:br>
            <a:br>
              <a:rPr lang="tr-TR" sz="2800" b="1" dirty="0">
                <a:solidFill>
                  <a:srgbClr val="FF0000"/>
                </a:solidFill>
                <a:latin typeface="Comic Sans MS" panose="030F0702030302020204" pitchFamily="66" charset="0"/>
                <a:ea typeface="Verdana" panose="020B0604030504040204" pitchFamily="34" charset="0"/>
              </a:rPr>
            </a:br>
            <a:endParaRPr lang="tr-TR" sz="2800" b="1" dirty="0">
              <a:solidFill>
                <a:srgbClr val="FF0000"/>
              </a:solidFill>
              <a:latin typeface="Comic Sans MS" panose="030F0702030302020204" pitchFamily="66" charset="0"/>
              <a:ea typeface="Verdana" panose="020B0604030504040204" pitchFamily="34" charset="0"/>
            </a:endParaRPr>
          </a:p>
        </p:txBody>
      </p:sp>
      <p:sp>
        <p:nvSpPr>
          <p:cNvPr id="9" name="İçerik Yer Tutucusu 8"/>
          <p:cNvSpPr>
            <a:spLocks noGrp="1"/>
          </p:cNvSpPr>
          <p:nvPr>
            <p:ph sz="half" idx="2"/>
          </p:nvPr>
        </p:nvSpPr>
        <p:spPr>
          <a:xfrm>
            <a:off x="785540" y="2867745"/>
            <a:ext cx="10994084" cy="3694420"/>
          </a:xfrm>
        </p:spPr>
        <p:txBody>
          <a:bodyPr>
            <a:noAutofit/>
          </a:bodyPr>
          <a:lstStyle/>
          <a:p>
            <a:pPr marL="0" indent="0" algn="jus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Bilimsel çalışmalarda karşılaşılan diğer etik dışı durumlar şunlardır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Ruacan</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2005; Erdem, 2012; TÜBİTAK, 2016;Acar,2020): </a:t>
            </a: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1) Disiplinsiz (özensiz) araştırma </a:t>
            </a: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2) Kuruluş desteğini belirtmemek</a:t>
            </a: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3) Yazar listesinden çıkarmak</a:t>
            </a: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4) Hayali yazarlık</a:t>
            </a: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5)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Uydurmacılık</a:t>
            </a: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6) Onursal yazarlık</a:t>
            </a:r>
          </a:p>
          <a:p>
            <a:pPr marL="457200" lvl="1" indent="0" algn="jus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7) Para karşılığı dergide makale yayınlanması.</a:t>
            </a:r>
          </a:p>
          <a:p>
            <a:pPr marL="457200" lvl="1" indent="0" algn="just">
              <a:buNone/>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457200" lvl="1" indent="0" algn="just">
              <a:buNone/>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37</a:t>
            </a:fld>
            <a:endParaRPr lang="en-US" dirty="0"/>
          </a:p>
        </p:txBody>
      </p:sp>
      <p:sp>
        <p:nvSpPr>
          <p:cNvPr id="7" name="Unvan 1"/>
          <p:cNvSpPr txBox="1">
            <a:spLocks/>
          </p:cNvSpPr>
          <p:nvPr/>
        </p:nvSpPr>
        <p:spPr>
          <a:xfrm>
            <a:off x="0" y="51320"/>
            <a:ext cx="121920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TR" dirty="0">
                <a:sym typeface="Arial"/>
              </a:rPr>
              <a:t> </a:t>
            </a:r>
            <a:r>
              <a:rPr lang="tr-TR" sz="4300" dirty="0">
                <a:solidFill>
                  <a:schemeClr val="accent5">
                    <a:lumMod val="75000"/>
                  </a:schemeClr>
                </a:solidFill>
                <a:latin typeface="Comic Sans MS" panose="030F0702030302020204" pitchFamily="66" charset="0"/>
                <a:sym typeface="Arial"/>
              </a:rPr>
              <a:t>Bilimsel Çalışmalarda Etik Dışı Davranışlar.......... ……………………………………………………………………………</a:t>
            </a:r>
            <a:r>
              <a:rPr lang="tr-TR" sz="4300" i="1" dirty="0">
                <a:solidFill>
                  <a:schemeClr val="accent5">
                    <a:lumMod val="75000"/>
                  </a:schemeClr>
                </a:solidFill>
                <a:latin typeface="Comic Sans MS" panose="030F0702030302020204" pitchFamily="66" charset="0"/>
                <a:sym typeface="Arial"/>
              </a:rPr>
              <a:t>(devam) </a:t>
            </a:r>
            <a:endParaRPr lang="tr-TR" sz="4300"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913435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half" idx="2"/>
          </p:nvPr>
        </p:nvSpPr>
        <p:spPr>
          <a:xfrm>
            <a:off x="639739" y="1692701"/>
            <a:ext cx="9582434" cy="4776338"/>
          </a:xfrm>
        </p:spPr>
        <p:txBody>
          <a:bodyPr>
            <a:noAutofit/>
          </a:bodyPr>
          <a:lstStyle/>
          <a:p>
            <a:pPr marL="360000" lvl="0" indent="-360000" algn="just">
              <a:spcBef>
                <a:spcPts val="300"/>
              </a:spcBef>
              <a:spcAft>
                <a:spcPts val="300"/>
              </a:spcAft>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sorunu sadece akademisyenleri ilgilendiren bir sorun değildir (Serengil, 2006).</a:t>
            </a:r>
          </a:p>
          <a:p>
            <a:pPr marL="360000" lvl="0" indent="-360000" algn="just">
              <a:spcBef>
                <a:spcPts val="300"/>
              </a:spcBef>
              <a:spcAft>
                <a:spcPts val="300"/>
              </a:spcAft>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360000" lvl="0" indent="-360000" algn="just">
              <a:spcBef>
                <a:spcPts val="300"/>
              </a:spcBef>
              <a:spcAft>
                <a:spcPts val="300"/>
              </a:spcAft>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birçok eğitimciye göre endişe verici bir konudur (Dow, 2015).</a:t>
            </a:r>
          </a:p>
          <a:p>
            <a:pPr marL="360000" lvl="0" indent="-360000" algn="just">
              <a:spcBef>
                <a:spcPts val="300"/>
              </a:spcBef>
              <a:spcAft>
                <a:spcPts val="300"/>
              </a:spcAft>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360000" lvl="0" indent="-360000" algn="just">
              <a:spcBef>
                <a:spcPts val="300"/>
              </a:spcBef>
              <a:spcAft>
                <a:spcPts val="300"/>
              </a:spcAft>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yükseköğretim sektöründe güncel ve büyüyen önemli bir sorundur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Smedley</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ve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diğ</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2015). </a:t>
            </a:r>
          </a:p>
          <a:p>
            <a:pPr marL="360000" lvl="0" indent="-360000" algn="just">
              <a:spcBef>
                <a:spcPts val="300"/>
              </a:spcBef>
              <a:spcAft>
                <a:spcPts val="300"/>
              </a:spcAft>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360000" lvl="0" indent="-360000" algn="just">
              <a:spcBef>
                <a:spcPts val="300"/>
              </a:spcBef>
              <a:spcAft>
                <a:spcPts val="300"/>
              </a:spcAft>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Bilimsel etik açısından intihal önlenmelidir (Abdi ve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diğ</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2015).</a:t>
            </a:r>
          </a:p>
          <a:p>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38</a:t>
            </a:fld>
            <a:endParaRPr lang="en-US" dirty="0"/>
          </a:p>
        </p:txBody>
      </p:sp>
      <p:sp>
        <p:nvSpPr>
          <p:cNvPr id="10" name="Unvan 1"/>
          <p:cNvSpPr txBox="1">
            <a:spLocks/>
          </p:cNvSpPr>
          <p:nvPr/>
        </p:nvSpPr>
        <p:spPr>
          <a:xfrm>
            <a:off x="1003560" y="208198"/>
            <a:ext cx="110201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 sz="4000" b="1" dirty="0">
                <a:solidFill>
                  <a:schemeClr val="accent5">
                    <a:lumMod val="75000"/>
                  </a:schemeClr>
                </a:solidFill>
                <a:latin typeface="Comic Sans MS" panose="030F0702030302020204" pitchFamily="66" charset="0"/>
                <a:sym typeface="Arial"/>
              </a:rPr>
              <a:t>Durum</a:t>
            </a:r>
            <a:endParaRPr lang="tr-TR" sz="4000" b="1" i="1" dirty="0">
              <a:solidFill>
                <a:schemeClr val="accent5">
                  <a:lumMod val="75000"/>
                </a:schemeClr>
              </a:solidFill>
              <a:latin typeface="Comic Sans MS" panose="030F0702030302020204" pitchFamily="66" charset="0"/>
            </a:endParaRPr>
          </a:p>
        </p:txBody>
      </p:sp>
      <p:grpSp>
        <p:nvGrpSpPr>
          <p:cNvPr id="11" name="Grup 10"/>
          <p:cNvGrpSpPr/>
          <p:nvPr/>
        </p:nvGrpSpPr>
        <p:grpSpPr>
          <a:xfrm>
            <a:off x="10367493" y="695459"/>
            <a:ext cx="1351442" cy="2285200"/>
            <a:chOff x="8181701" y="477200"/>
            <a:chExt cx="3367774" cy="5942650"/>
          </a:xfrm>
        </p:grpSpPr>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15156" r="10524"/>
            <a:stretch/>
          </p:blipFill>
          <p:spPr>
            <a:xfrm>
              <a:off x="8181701" y="477200"/>
              <a:ext cx="3367774" cy="4860000"/>
            </a:xfrm>
            <a:prstGeom prst="rect">
              <a:avLst/>
            </a:prstGeom>
          </p:spPr>
        </p:pic>
        <p:pic>
          <p:nvPicPr>
            <p:cNvPr id="13" name="Resim 12"/>
            <p:cNvPicPr>
              <a:picLocks noChangeAspect="1"/>
            </p:cNvPicPr>
            <p:nvPr/>
          </p:nvPicPr>
          <p:blipFill>
            <a:blip r:embed="rId3"/>
            <a:stretch>
              <a:fillRect/>
            </a:stretch>
          </p:blipFill>
          <p:spPr>
            <a:xfrm rot="19616049">
              <a:off x="9037154" y="5695950"/>
              <a:ext cx="1573696" cy="723900"/>
            </a:xfrm>
            <a:prstGeom prst="rect">
              <a:avLst/>
            </a:prstGeom>
          </p:spPr>
        </p:pic>
      </p:grpSp>
    </p:spTree>
    <p:extLst>
      <p:ext uri="{BB962C8B-B14F-4D97-AF65-F5344CB8AC3E}">
        <p14:creationId xmlns:p14="http://schemas.microsoft.com/office/powerpoint/2010/main" val="3869826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half" idx="2"/>
          </p:nvPr>
        </p:nvSpPr>
        <p:spPr>
          <a:xfrm>
            <a:off x="639739" y="1883770"/>
            <a:ext cx="10912522" cy="4203131"/>
          </a:xfrm>
        </p:spPr>
        <p:txBody>
          <a:bodyPr>
            <a:noAutofit/>
          </a:bodyPr>
          <a:lstStyle/>
          <a:p>
            <a:pPr marL="360000" lvl="0" indent="-360000" algn="just">
              <a:spcBef>
                <a:spcPts val="300"/>
              </a:spcBef>
              <a:spcAft>
                <a:spcPts val="3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ABD’de 326 üniversite birinci sınıf öğrencisinin %74’ü intihalin ciddiyeti hakkında herhangi bir farkındalığa sahip değildir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Madray</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2007).</a:t>
            </a:r>
          </a:p>
          <a:p>
            <a:pPr marL="360000" lvl="0" indent="-360000" algn="just">
              <a:spcBef>
                <a:spcPts val="300"/>
              </a:spcBef>
              <a:spcAft>
                <a:spcPts val="3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360000" lvl="0" indent="-360000" algn="just">
              <a:spcBef>
                <a:spcPts val="300"/>
              </a:spcBef>
              <a:spcAft>
                <a:spcPts val="3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Avustralya’da 7 üniversitedeki toplam 1.524 uygunsuz davranışın 1.157 tanesi %75,92 oranıyla intihal olduğu belirlenmiştir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Lindsay</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2010).</a:t>
            </a:r>
          </a:p>
          <a:p>
            <a:pPr marL="360000" lvl="0" indent="-360000" algn="just">
              <a:spcBef>
                <a:spcPts val="300"/>
              </a:spcBef>
              <a:spcAft>
                <a:spcPts val="3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360000" lvl="0" indent="-360000" algn="just">
              <a:spcBef>
                <a:spcPts val="300"/>
              </a:spcBef>
              <a:spcAft>
                <a:spcPts val="3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Avrupa Birliği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hlinkClick r:id="" action="ppaction://noaction"/>
                <a:rtl val="0"/>
              </a:rPr>
              <a:t>IPPHEAE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Impact</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of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Policies</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for</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Plagiarism</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in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Higher</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Education</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Across</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Europe) projesi çalışma sonuçlarına göre kurumlarında intihal ile ilgili prosedür ve politikaları olan ülkelerin başında % 80 oranıyla İngiltere yer alırken, Polonya % 36 oranıyla en düşük orana sahiptir.</a:t>
            </a:r>
          </a:p>
          <a:p>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39</a:t>
            </a:fld>
            <a:endParaRPr lang="en-US" dirty="0"/>
          </a:p>
        </p:txBody>
      </p:sp>
      <p:sp>
        <p:nvSpPr>
          <p:cNvPr id="10" name="Unvan 1"/>
          <p:cNvSpPr txBox="1">
            <a:spLocks/>
          </p:cNvSpPr>
          <p:nvPr/>
        </p:nvSpPr>
        <p:spPr>
          <a:xfrm>
            <a:off x="1003560" y="208198"/>
            <a:ext cx="11020117"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 sz="4300" b="1" dirty="0">
                <a:solidFill>
                  <a:schemeClr val="accent5">
                    <a:lumMod val="75000"/>
                  </a:schemeClr>
                </a:solidFill>
                <a:latin typeface="Comic Sans MS" panose="030F0702030302020204" pitchFamily="66" charset="0"/>
                <a:sym typeface="Arial"/>
              </a:rPr>
              <a:t>Durum</a:t>
            </a:r>
            <a:r>
              <a:rPr lang="tr-TR" sz="4300" b="1" dirty="0">
                <a:solidFill>
                  <a:schemeClr val="accent5">
                    <a:lumMod val="75000"/>
                  </a:schemeClr>
                </a:solidFill>
                <a:latin typeface="Comic Sans MS" panose="030F0702030302020204" pitchFamily="66" charset="0"/>
                <a:sym typeface="Arial"/>
              </a:rPr>
              <a:t>………………………………………………… </a:t>
            </a:r>
            <a:r>
              <a:rPr lang="tr-TR" sz="4300" b="1" i="1" dirty="0">
                <a:solidFill>
                  <a:schemeClr val="accent5">
                    <a:lumMod val="75000"/>
                  </a:schemeClr>
                </a:solidFill>
                <a:latin typeface="Comic Sans MS" panose="030F0702030302020204" pitchFamily="66" charset="0"/>
                <a:sym typeface="Arial"/>
              </a:rPr>
              <a:t>(devam) </a:t>
            </a:r>
            <a:endParaRPr lang="tr-TR" sz="4300" b="1"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9328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bg1"/>
                </a:solidFill>
                <a:latin typeface="Ebrima" panose="02000000000000000000" pitchFamily="2" charset="0"/>
                <a:ea typeface="Ebrima" panose="02000000000000000000" pitchFamily="2" charset="0"/>
                <a:cs typeface="Ebrima" panose="02000000000000000000" pitchFamily="2" charset="0"/>
                <a:rtl val="0"/>
              </a:rPr>
              <a:t>ETİK DEĞERLERİMİZ</a:t>
            </a:r>
            <a:r>
              <a:rPr lang="tr-TR" b="1" dirty="0"/>
              <a:t> </a:t>
            </a:r>
          </a:p>
        </p:txBody>
      </p:sp>
      <p:sp>
        <p:nvSpPr>
          <p:cNvPr id="6" name="Slayt Numarası Yer Tutucusu 5"/>
          <p:cNvSpPr>
            <a:spLocks noGrp="1"/>
          </p:cNvSpPr>
          <p:nvPr>
            <p:ph type="sldNum" sz="quarter" idx="12"/>
          </p:nvPr>
        </p:nvSpPr>
        <p:spPr/>
        <p:txBody>
          <a:bodyPr/>
          <a:lstStyle/>
          <a:p>
            <a:fld id="{6D22F896-40B5-4ADD-8801-0D06FADFA095}" type="slidenum">
              <a:rPr lang="en-US" smtClean="0"/>
              <a:t>4</a:t>
            </a:fld>
            <a:endParaRPr lang="en-US"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2711241501"/>
              </p:ext>
            </p:extLst>
          </p:nvPr>
        </p:nvGraphicFramePr>
        <p:xfrm>
          <a:off x="299113" y="979110"/>
          <a:ext cx="11054687" cy="5209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p:cNvSpPr txBox="1"/>
          <p:nvPr/>
        </p:nvSpPr>
        <p:spPr>
          <a:xfrm>
            <a:off x="6673754" y="3276583"/>
            <a:ext cx="965329" cy="461665"/>
          </a:xfrm>
          <a:prstGeom prst="rect">
            <a:avLst/>
          </a:prstGeom>
          <a:noFill/>
        </p:spPr>
        <p:txBody>
          <a:bodyPr wrap="none" rtlCol="0">
            <a:spAutoFit/>
          </a:bodyPr>
          <a:lstStyle/>
          <a:p>
            <a:r>
              <a:rPr lang="tr-TR" sz="2300" dirty="0">
                <a:latin typeface="Comic Sans MS" panose="030F0702030302020204" pitchFamily="66" charset="0"/>
                <a:ea typeface="Ebrima" panose="02000000000000000000" pitchFamily="2" charset="0"/>
                <a:cs typeface="Ebrima" panose="02000000000000000000" pitchFamily="2" charset="0"/>
              </a:rPr>
              <a:t>Sevgi</a:t>
            </a:r>
            <a:endParaRPr lang="tr-TR" sz="2300" dirty="0">
              <a:latin typeface="Comic Sans MS" panose="030F0702030302020204" pitchFamily="66" charset="0"/>
            </a:endParaRPr>
          </a:p>
        </p:txBody>
      </p:sp>
      <p:sp>
        <p:nvSpPr>
          <p:cNvPr id="10" name="Metin kutusu 9"/>
          <p:cNvSpPr txBox="1"/>
          <p:nvPr/>
        </p:nvSpPr>
        <p:spPr>
          <a:xfrm>
            <a:off x="3773121" y="1652638"/>
            <a:ext cx="1580882" cy="830997"/>
          </a:xfrm>
          <a:prstGeom prst="rect">
            <a:avLst/>
          </a:prstGeom>
          <a:noFill/>
        </p:spPr>
        <p:txBody>
          <a:bodyPr wrap="none" rtlCol="0">
            <a:spAutoFit/>
          </a:bodyPr>
          <a:lstStyle/>
          <a:p>
            <a:pPr lvl="0"/>
            <a:r>
              <a:rPr lang="tr-TR" sz="2300" dirty="0">
                <a:latin typeface="Comic Sans MS" panose="030F0702030302020204" pitchFamily="66" charset="0"/>
                <a:ea typeface="Ebrima" panose="02000000000000000000" pitchFamily="2" charset="0"/>
                <a:cs typeface="Ebrima" panose="02000000000000000000" pitchFamily="2" charset="0"/>
              </a:rPr>
              <a:t>Dürüstlük</a:t>
            </a:r>
            <a:endParaRPr lang="tr-TR" sz="2300" dirty="0">
              <a:latin typeface="Comic Sans MS" panose="030F0702030302020204" pitchFamily="66" charset="0"/>
            </a:endParaRPr>
          </a:p>
          <a:p>
            <a:endParaRPr lang="tr-TR" sz="2400" dirty="0">
              <a:solidFill>
                <a:schemeClr val="bg1"/>
              </a:solidFill>
            </a:endParaRPr>
          </a:p>
        </p:txBody>
      </p:sp>
      <p:sp>
        <p:nvSpPr>
          <p:cNvPr id="11" name="Metin kutusu 10"/>
          <p:cNvSpPr txBox="1"/>
          <p:nvPr/>
        </p:nvSpPr>
        <p:spPr>
          <a:xfrm>
            <a:off x="3628691" y="4776714"/>
            <a:ext cx="934871" cy="815608"/>
          </a:xfrm>
          <a:prstGeom prst="rect">
            <a:avLst/>
          </a:prstGeom>
          <a:noFill/>
        </p:spPr>
        <p:txBody>
          <a:bodyPr wrap="none" rtlCol="0">
            <a:spAutoFit/>
          </a:bodyPr>
          <a:lstStyle/>
          <a:p>
            <a:pPr lvl="0"/>
            <a:r>
              <a:rPr lang="tr-TR" sz="2300" dirty="0">
                <a:latin typeface="Comic Sans MS" panose="030F0702030302020204" pitchFamily="66" charset="0"/>
                <a:ea typeface="Ebrima" panose="02000000000000000000" pitchFamily="2" charset="0"/>
                <a:cs typeface="Ebrima" panose="02000000000000000000" pitchFamily="2" charset="0"/>
              </a:rPr>
              <a:t>Saygı</a:t>
            </a:r>
            <a:endParaRPr lang="tr-TR" sz="2300" dirty="0">
              <a:latin typeface="Comic Sans MS" panose="030F0702030302020204" pitchFamily="66" charset="0"/>
            </a:endParaRPr>
          </a:p>
          <a:p>
            <a:endParaRPr lang="tr-TR" sz="2400" dirty="0">
              <a:solidFill>
                <a:schemeClr val="bg1"/>
              </a:solidFill>
            </a:endParaRPr>
          </a:p>
        </p:txBody>
      </p:sp>
      <p:sp>
        <p:nvSpPr>
          <p:cNvPr id="12" name="Metin kutusu 11"/>
          <p:cNvSpPr txBox="1"/>
          <p:nvPr/>
        </p:nvSpPr>
        <p:spPr>
          <a:xfrm>
            <a:off x="8175008" y="3276583"/>
            <a:ext cx="2811440" cy="461665"/>
          </a:xfrm>
          <a:prstGeom prst="rect">
            <a:avLst/>
          </a:prstGeom>
          <a:noFill/>
        </p:spPr>
        <p:txBody>
          <a:bodyPr wrap="square" rtlCol="0">
            <a:spAutoFit/>
          </a:bodyPr>
          <a:lstStyle/>
          <a:p>
            <a:r>
              <a:rPr lang="tr-TR" sz="2400" b="1" dirty="0">
                <a:latin typeface="Ebrima" panose="02000000000000000000" pitchFamily="2" charset="0"/>
                <a:ea typeface="Ebrima" panose="02000000000000000000" pitchFamily="2" charset="0"/>
                <a:cs typeface="Ebrima" panose="02000000000000000000" pitchFamily="2" charset="0"/>
              </a:rPr>
              <a:t>-</a:t>
            </a:r>
            <a:r>
              <a:rPr lang="tr-TR" sz="2400" dirty="0"/>
              <a:t> </a:t>
            </a:r>
            <a:r>
              <a:rPr lang="tr-TR" sz="2400" dirty="0">
                <a:latin typeface="Comic Sans MS" panose="030F0702030302020204" pitchFamily="66" charset="0"/>
                <a:ea typeface="Ebrima" panose="02000000000000000000" pitchFamily="2" charset="0"/>
                <a:cs typeface="Ebrima" panose="02000000000000000000" pitchFamily="2" charset="0"/>
              </a:rPr>
              <a:t>Vatanseverlik</a:t>
            </a:r>
            <a:endParaRPr lang="tr-TR" sz="2400" dirty="0">
              <a:latin typeface="Comic Sans MS" panose="030F0702030302020204" pitchFamily="66" charset="0"/>
            </a:endParaRPr>
          </a:p>
        </p:txBody>
      </p:sp>
    </p:spTree>
    <p:extLst>
      <p:ext uri="{BB962C8B-B14F-4D97-AF65-F5344CB8AC3E}">
        <p14:creationId xmlns:p14="http://schemas.microsoft.com/office/powerpoint/2010/main" val="3312064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half" idx="2"/>
          </p:nvPr>
        </p:nvSpPr>
        <p:spPr>
          <a:xfrm>
            <a:off x="639739" y="1556223"/>
            <a:ext cx="10912522" cy="4203131"/>
          </a:xfrm>
        </p:spPr>
        <p:txBody>
          <a:bodyPr>
            <a:noAutofit/>
          </a:bodyPr>
          <a:lstStyle/>
          <a:p>
            <a:pPr marL="0" lvl="0" indent="0" algn="just">
              <a:spcBef>
                <a:spcPts val="300"/>
              </a:spcBef>
              <a:spcAft>
                <a:spcPts val="300"/>
              </a:spcAft>
              <a:buNone/>
            </a:pPr>
            <a:r>
              <a:rPr lang="tr-TR" sz="2400" b="1" dirty="0">
                <a:solidFill>
                  <a:srgbClr val="FF0000"/>
                </a:solidFill>
                <a:latin typeface="Comic Sans MS" panose="030F0702030302020204" pitchFamily="66" charset="0"/>
                <a:ea typeface="Verdana" panose="020B0604030504040204" pitchFamily="34" charset="0"/>
                <a:cs typeface="Ebrima" panose="02000000000000000000" pitchFamily="2" charset="0"/>
                <a:sym typeface="Arial"/>
                <a:rtl val="0"/>
              </a:rPr>
              <a:t>Genel olarak yapılan intihal türleri şunlardır </a:t>
            </a:r>
            <a:r>
              <a:rPr lang="tr-TR" sz="2400" b="1" i="1" dirty="0">
                <a:solidFill>
                  <a:srgbClr val="FF0000"/>
                </a:solidFill>
                <a:latin typeface="Comic Sans MS" panose="030F0702030302020204" pitchFamily="66" charset="0"/>
                <a:ea typeface="Verdana" panose="020B0604030504040204" pitchFamily="34" charset="0"/>
                <a:cs typeface="Ebrima" panose="02000000000000000000" pitchFamily="2" charset="0"/>
                <a:sym typeface="Arial"/>
                <a:rtl val="0"/>
              </a:rPr>
              <a:t>(Plagiarism.org, </a:t>
            </a:r>
            <a:r>
              <a:rPr lang="tr-TR" sz="2400" b="1" i="1" dirty="0" err="1">
                <a:solidFill>
                  <a:srgbClr val="FF0000"/>
                </a:solidFill>
                <a:latin typeface="Comic Sans MS" panose="030F0702030302020204" pitchFamily="66" charset="0"/>
                <a:ea typeface="Verdana" panose="020B0604030504040204" pitchFamily="34" charset="0"/>
                <a:cs typeface="Ebrima" panose="02000000000000000000" pitchFamily="2" charset="0"/>
                <a:sym typeface="Arial"/>
                <a:rtl val="0"/>
              </a:rPr>
              <a:t>n.d</a:t>
            </a:r>
            <a:r>
              <a:rPr lang="tr-TR" sz="2400" b="1" i="1" dirty="0">
                <a:solidFill>
                  <a:srgbClr val="FF0000"/>
                </a:solidFill>
                <a:latin typeface="Comic Sans MS" panose="030F0702030302020204" pitchFamily="66" charset="0"/>
                <a:ea typeface="Verdana" panose="020B0604030504040204" pitchFamily="34" charset="0"/>
                <a:cs typeface="Ebrima" panose="02000000000000000000" pitchFamily="2" charset="0"/>
                <a:sym typeface="Arial"/>
                <a:rtl val="0"/>
              </a:rPr>
              <a:t>.): </a:t>
            </a:r>
          </a:p>
          <a:p>
            <a:pPr marL="0" lvl="0" indent="0" algn="just">
              <a:spcBef>
                <a:spcPts val="300"/>
              </a:spcBef>
              <a:spcAft>
                <a:spcPts val="300"/>
              </a:spcAft>
              <a:buNone/>
            </a:pPr>
            <a:r>
              <a:rPr lang="tr-TR" dirty="0">
                <a:ea typeface="Ebrima" panose="02000000000000000000" pitchFamily="2" charset="0"/>
                <a:cs typeface="Ebrima" panose="02000000000000000000" pitchFamily="2" charset="0"/>
                <a:sym typeface="Arial"/>
                <a:rtl val="0"/>
              </a:rPr>
              <a:t> </a:t>
            </a:r>
            <a:endParaRPr lang="tr-TR" sz="800" dirty="0">
              <a:ea typeface="Ebrima" panose="02000000000000000000" pitchFamily="2" charset="0"/>
              <a:cs typeface="Ebrima" panose="02000000000000000000" pitchFamily="2" charset="0"/>
              <a:sym typeface="Arial"/>
              <a:rtl val="0"/>
            </a:endParaRPr>
          </a:p>
          <a:p>
            <a:pPr marL="360000" lvl="0" indent="-360000" algn="just">
              <a:spcBef>
                <a:spcPts val="300"/>
              </a:spcBef>
              <a:spcAft>
                <a:spcPts val="300"/>
              </a:spcAft>
              <a:buFont typeface="+mj-lt"/>
              <a:buAutoNum type="arabicParenR"/>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Klonlama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Clone</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Başkasının çalışmasını kelime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kelime</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kendininmiş gibi sunma. </a:t>
            </a:r>
          </a:p>
          <a:p>
            <a:pPr marL="360000" lvl="0" indent="-360000" algn="just">
              <a:spcBef>
                <a:spcPts val="300"/>
              </a:spcBef>
              <a:spcAft>
                <a:spcPts val="300"/>
              </a:spcAft>
              <a:buFont typeface="+mj-lt"/>
              <a:buAutoNum type="arabicParenR"/>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Kopyalama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Ctrl</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-C):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Değişiklik yapmadan tek bir kaynaktaki metnin önemli bölümleri içerme. </a:t>
            </a:r>
          </a:p>
          <a:p>
            <a:pPr marL="360000" lvl="0" indent="-360000" algn="just">
              <a:spcBef>
                <a:spcPts val="300"/>
              </a:spcBef>
              <a:spcAft>
                <a:spcPts val="300"/>
              </a:spcAft>
              <a:buFont typeface="+mj-lt"/>
              <a:buAutoNum type="arabicParenR"/>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Bulma-Değiştirme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Find-Replace</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Anahtar kelimeleri ve cümleleri değiştirme fakat kaynağın önemli içeriğini koruma. </a:t>
            </a:r>
          </a:p>
          <a:p>
            <a:pPr marL="360000" lvl="0" indent="-360000" algn="just">
              <a:spcBef>
                <a:spcPts val="300"/>
              </a:spcBef>
              <a:spcAft>
                <a:spcPts val="300"/>
              </a:spcAft>
              <a:buFont typeface="+mj-lt"/>
              <a:buAutoNum type="arabicParenR"/>
            </a:pP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Remiks</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Yapma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Remix</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Birbirine uyan birçok kaynağı başka sözcüklerle anlatma. </a:t>
            </a:r>
          </a:p>
          <a:p>
            <a:pPr marL="360000" lvl="0" indent="-360000" algn="just">
              <a:spcBef>
                <a:spcPts val="300"/>
              </a:spcBef>
              <a:spcAft>
                <a:spcPts val="300"/>
              </a:spcAft>
              <a:buFont typeface="+mj-lt"/>
              <a:buAutoNum type="arabicParenR"/>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Geri Dönüştürme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Recycle</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Yazarın önceki çalışmalarını kaynak göstermeden fazlaca alma. </a:t>
            </a:r>
          </a:p>
          <a:p>
            <a:endParaRPr lang="tr-TR"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40</a:t>
            </a:fld>
            <a:endParaRPr lang="en-US" dirty="0"/>
          </a:p>
        </p:txBody>
      </p:sp>
      <p:sp>
        <p:nvSpPr>
          <p:cNvPr id="10" name="Unvan 1"/>
          <p:cNvSpPr txBox="1">
            <a:spLocks/>
          </p:cNvSpPr>
          <p:nvPr/>
        </p:nvSpPr>
        <p:spPr>
          <a:xfrm>
            <a:off x="838200" y="99016"/>
            <a:ext cx="110201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2800" b="1" dirty="0">
                <a:latin typeface="Ebrima" panose="02000000000000000000" pitchFamily="2" charset="0"/>
                <a:ea typeface="Ebrima" panose="02000000000000000000" pitchFamily="2" charset="0"/>
                <a:cs typeface="Ebrima" panose="02000000000000000000" pitchFamily="2" charset="0"/>
                <a:sym typeface="Arial"/>
                <a:rtl val="0"/>
              </a:rPr>
            </a:br>
            <a:r>
              <a:rPr lang="tr" sz="4000" b="1" dirty="0">
                <a:solidFill>
                  <a:schemeClr val="accent5">
                    <a:lumMod val="75000"/>
                  </a:schemeClr>
                </a:solidFill>
                <a:latin typeface="Comic Sans MS" panose="030F0702030302020204" pitchFamily="66" charset="0"/>
                <a:sym typeface="Arial"/>
              </a:rPr>
              <a:t>İntihal Türleri</a:t>
            </a:r>
            <a:endParaRPr lang="tr-TR" sz="4000" b="1"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482408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half" idx="2"/>
          </p:nvPr>
        </p:nvSpPr>
        <p:spPr>
          <a:xfrm>
            <a:off x="613981" y="2335781"/>
            <a:ext cx="10912522" cy="4203131"/>
          </a:xfrm>
        </p:spPr>
        <p:txBody>
          <a:bodyPr>
            <a:noAutofit/>
          </a:bodyPr>
          <a:lstStyle/>
          <a:p>
            <a:pPr marL="360000" lvl="0" indent="-360000" algn="just">
              <a:spcBef>
                <a:spcPts val="300"/>
              </a:spcBef>
              <a:spcAft>
                <a:spcPts val="300"/>
              </a:spcAft>
              <a:buFont typeface="+mj-lt"/>
              <a:buAutoNum type="arabicParenR" startAt="6"/>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Melezleme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Hybrid</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Kaynak göstermeden kopyalanan metinler ile kaynak gösterilenleri mükemmelce birleştirme. </a:t>
            </a:r>
          </a:p>
          <a:p>
            <a:pPr marL="360000" lvl="0" indent="-360000" algn="just">
              <a:spcBef>
                <a:spcPts val="300"/>
              </a:spcBef>
              <a:spcAft>
                <a:spcPts val="300"/>
              </a:spcAft>
              <a:buFont typeface="+mj-lt"/>
              <a:buAutoNum type="arabicParenR" startAt="6"/>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Lapa Yapma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Mashup</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Birçok kaynaktan kopyalanan materyali karıştırma. </a:t>
            </a:r>
          </a:p>
          <a:p>
            <a:pPr marL="360000" lvl="0" indent="-360000" algn="just">
              <a:spcBef>
                <a:spcPts val="300"/>
              </a:spcBef>
              <a:spcAft>
                <a:spcPts val="300"/>
              </a:spcAft>
              <a:buFont typeface="+mj-lt"/>
              <a:buAutoNum type="arabicParenR" startAt="6"/>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404 Hatası Yapma (404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Error</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Var olmayan ya da kaynaklar hakkında hatalı bilgili kaynaklar içerme. </a:t>
            </a:r>
          </a:p>
          <a:p>
            <a:pPr marL="360000" lvl="0" indent="-360000" algn="just">
              <a:spcBef>
                <a:spcPts val="300"/>
              </a:spcBef>
              <a:spcAft>
                <a:spcPts val="300"/>
              </a:spcAft>
              <a:buFont typeface="+mj-lt"/>
              <a:buAutoNum type="arabicParenR" startAt="6"/>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Toplama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Aggregator</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Uygun kaynak içerme fakat neredeyse hiç orijinal çalışma olmama. </a:t>
            </a:r>
          </a:p>
          <a:p>
            <a:pPr marL="360000" lvl="0" indent="-360000" algn="just">
              <a:spcBef>
                <a:spcPts val="300"/>
              </a:spcBef>
              <a:spcAft>
                <a:spcPts val="300"/>
              </a:spcAft>
              <a:buFont typeface="+mj-lt"/>
              <a:buAutoNum type="arabicParenR" startAt="6"/>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Yeniden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Tweetleme</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b="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ReTweet</a:t>
            </a: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Uygun kaynak içerme fakat orijinal metne ya da yapıya çok yakından dayanma.</a:t>
            </a: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endParaRPr lang="tr-TR" sz="2400"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41</a:t>
            </a:fld>
            <a:endParaRPr lang="en-US" dirty="0"/>
          </a:p>
        </p:txBody>
      </p:sp>
      <p:sp>
        <p:nvSpPr>
          <p:cNvPr id="10" name="Unvan 1"/>
          <p:cNvSpPr txBox="1">
            <a:spLocks/>
          </p:cNvSpPr>
          <p:nvPr/>
        </p:nvSpPr>
        <p:spPr>
          <a:xfrm>
            <a:off x="838199" y="165929"/>
            <a:ext cx="11216425" cy="1448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sz="4000" b="1" dirty="0">
                <a:latin typeface="Ebrima" panose="02000000000000000000" pitchFamily="2" charset="0"/>
                <a:ea typeface="Ebrima" panose="02000000000000000000" pitchFamily="2" charset="0"/>
                <a:cs typeface="Ebrima" panose="02000000000000000000" pitchFamily="2" charset="0"/>
                <a:sym typeface="Arial"/>
                <a:rtl val="0"/>
              </a:rPr>
            </a:br>
            <a:r>
              <a:rPr lang="tr" sz="4000" b="1" dirty="0">
                <a:solidFill>
                  <a:schemeClr val="accent5">
                    <a:lumMod val="75000"/>
                  </a:schemeClr>
                </a:solidFill>
                <a:latin typeface="Comic Sans MS" panose="030F0702030302020204" pitchFamily="66" charset="0"/>
                <a:sym typeface="Arial"/>
              </a:rPr>
              <a:t>İntihal Türleri </a:t>
            </a:r>
            <a:r>
              <a:rPr lang="tr" sz="2800" b="1" dirty="0">
                <a:solidFill>
                  <a:schemeClr val="accent5">
                    <a:lumMod val="75000"/>
                  </a:schemeClr>
                </a:solidFill>
                <a:latin typeface="Comic Sans MS" panose="030F0702030302020204" pitchFamily="66" charset="0"/>
                <a:sym typeface="Arial"/>
              </a:rPr>
              <a:t>.</a:t>
            </a:r>
            <a:r>
              <a:rPr lang="tr-TR" sz="2800" b="1" dirty="0">
                <a:solidFill>
                  <a:schemeClr val="accent5">
                    <a:lumMod val="75000"/>
                  </a:schemeClr>
                </a:solidFill>
                <a:latin typeface="Comic Sans MS" panose="030F0702030302020204" pitchFamily="66" charset="0"/>
                <a:sym typeface="Arial"/>
              </a:rPr>
              <a:t>……………………………………….……………. </a:t>
            </a:r>
            <a:r>
              <a:rPr lang="tr-TR" sz="2800" b="1" i="1" dirty="0">
                <a:solidFill>
                  <a:schemeClr val="accent5">
                    <a:lumMod val="75000"/>
                  </a:schemeClr>
                </a:solidFill>
                <a:latin typeface="Comic Sans MS" panose="030F0702030302020204" pitchFamily="66" charset="0"/>
                <a:sym typeface="Arial"/>
              </a:rPr>
              <a:t>(devamı) </a:t>
            </a:r>
            <a:endParaRPr lang="tr-TR" sz="2800" b="1"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292382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half" idx="2"/>
          </p:nvPr>
        </p:nvSpPr>
        <p:spPr>
          <a:xfrm>
            <a:off x="639739" y="1883770"/>
            <a:ext cx="10912522" cy="4203131"/>
          </a:xfrm>
        </p:spPr>
        <p:txBody>
          <a:bodyPr>
            <a:noAutofit/>
          </a:bodyPr>
          <a:lstStyle/>
          <a:p>
            <a:pPr marL="0" lvl="0" indent="0" algn="just">
              <a:lnSpc>
                <a:spcPct val="100000"/>
              </a:lnSpc>
              <a:spcBef>
                <a:spcPts val="300"/>
              </a:spcBef>
              <a:spcAft>
                <a:spcPts val="300"/>
              </a:spcAf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Boğaziçi Üniversitesi Eğitim Politikaları Uygulama ve Araştırma Merkezi (BEPAM) bünyesinde</a:t>
            </a:r>
          </a:p>
          <a:p>
            <a:pPr marL="360000" lvl="0" indent="-360000" algn="just">
              <a:lnSpc>
                <a:spcPct val="100000"/>
              </a:lnSpc>
              <a:spcBef>
                <a:spcPts val="300"/>
              </a:spcBef>
              <a:spcAft>
                <a:spcPts val="3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Dr. Ziya Toprak, ‘Türkiye’de Akademik Yazının Durumu’ başlıklı araştırması için (YÖK) Tez Merkezi’ndeki erişime açık, 2007-2016 yılları arasında sosyal bilimler ve eğitim alanlarında yazılan 600 (477’si devlet, 123’ü vakıf üniversitesi) yüksek lisans ve doktora tezini incelemiş, </a:t>
            </a:r>
          </a:p>
          <a:p>
            <a:pPr marL="360000" lvl="0" indent="-360000" algn="just">
              <a:lnSpc>
                <a:spcPct val="100000"/>
              </a:lnSpc>
              <a:spcBef>
                <a:spcPts val="300"/>
              </a:spcBef>
              <a:spcAft>
                <a:spcPts val="3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817200" lvl="1" indent="-360000" algn="just">
              <a:lnSpc>
                <a:spcPct val="100000"/>
              </a:lnSpc>
              <a:spcBef>
                <a:spcPts val="300"/>
              </a:spcBef>
              <a:spcAft>
                <a:spcPts val="300"/>
              </a:spcAft>
            </a:pPr>
            <a:r>
              <a:rPr lang="tr-TR" sz="22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173 yüksek lisans (%36), </a:t>
            </a:r>
          </a:p>
          <a:p>
            <a:pPr marL="817200" lvl="1" indent="-360000" algn="just">
              <a:lnSpc>
                <a:spcPct val="100000"/>
              </a:lnSpc>
              <a:spcBef>
                <a:spcPts val="300"/>
              </a:spcBef>
              <a:spcAft>
                <a:spcPts val="300"/>
              </a:spcAft>
            </a:pPr>
            <a:r>
              <a:rPr lang="tr-TR" sz="22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34 doktora tezinde (%26) </a:t>
            </a:r>
          </a:p>
          <a:p>
            <a:pPr marL="457200" lvl="1" indent="0" algn="just">
              <a:lnSpc>
                <a:spcPct val="100000"/>
              </a:lnSpc>
              <a:spcBef>
                <a:spcPts val="300"/>
              </a:spcBef>
              <a:spcAft>
                <a:spcPts val="300"/>
              </a:spcAft>
              <a:buNone/>
            </a:pPr>
            <a:r>
              <a:rPr lang="tr-TR" sz="22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r>
              <a:rPr lang="tr-TR" sz="2200" b="1" dirty="0">
                <a:solidFill>
                  <a:srgbClr val="FF0000"/>
                </a:solidFill>
                <a:latin typeface="Comic Sans MS" panose="030F0702030302020204" pitchFamily="66" charset="0"/>
                <a:ea typeface="Ebrima" panose="02000000000000000000" pitchFamily="2" charset="0"/>
                <a:cs typeface="Ebrima" panose="02000000000000000000" pitchFamily="2" charset="0"/>
              </a:rPr>
              <a:t>intihal</a:t>
            </a:r>
            <a:r>
              <a:rPr lang="tr-TR" sz="22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olduğunu tespit etmiştir</a:t>
            </a:r>
            <a:r>
              <a:rPr lang="tr-TR" sz="2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p>
          <a:p>
            <a:endParaRPr lang="tr-TR" sz="2400" dirty="0"/>
          </a:p>
        </p:txBody>
      </p:sp>
      <p:sp>
        <p:nvSpPr>
          <p:cNvPr id="6" name="Slayt Numarası Yer Tutucusu 5"/>
          <p:cNvSpPr>
            <a:spLocks noGrp="1"/>
          </p:cNvSpPr>
          <p:nvPr>
            <p:ph type="sldNum" sz="quarter" idx="12"/>
          </p:nvPr>
        </p:nvSpPr>
        <p:spPr/>
        <p:txBody>
          <a:bodyPr/>
          <a:lstStyle/>
          <a:p>
            <a:fld id="{6D22F896-40B5-4ADD-8801-0D06FADFA095}" type="slidenum">
              <a:rPr lang="en-US" smtClean="0"/>
              <a:t>42</a:t>
            </a:fld>
            <a:endParaRPr lang="en-US" dirty="0"/>
          </a:p>
        </p:txBody>
      </p:sp>
      <p:sp>
        <p:nvSpPr>
          <p:cNvPr id="10" name="Unvan 1"/>
          <p:cNvSpPr txBox="1">
            <a:spLocks/>
          </p:cNvSpPr>
          <p:nvPr/>
        </p:nvSpPr>
        <p:spPr>
          <a:xfrm>
            <a:off x="838200" y="165929"/>
            <a:ext cx="110201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b="1" dirty="0">
                <a:latin typeface="Ebrima" panose="02000000000000000000" pitchFamily="2" charset="0"/>
                <a:ea typeface="Ebrima" panose="02000000000000000000" pitchFamily="2" charset="0"/>
                <a:cs typeface="Ebrima" panose="02000000000000000000" pitchFamily="2" charset="0"/>
                <a:sym typeface="Arial"/>
                <a:rtl val="0"/>
              </a:rPr>
            </a:br>
            <a:r>
              <a:rPr lang="tr-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Türkiye’deki </a:t>
            </a:r>
            <a:r>
              <a:rPr lang="tr" sz="4000" b="1" dirty="0">
                <a:solidFill>
                  <a:schemeClr val="accent5">
                    <a:lumMod val="75000"/>
                  </a:schemeClr>
                </a:solidFill>
                <a:latin typeface="Comic Sans MS" panose="030F0702030302020204" pitchFamily="66" charset="0"/>
                <a:sym typeface="Arial"/>
              </a:rPr>
              <a:t>İntihal </a:t>
            </a:r>
            <a:r>
              <a:rPr lang="tr-TR" sz="4000" b="1" dirty="0">
                <a:solidFill>
                  <a:schemeClr val="accent5">
                    <a:lumMod val="75000"/>
                  </a:schemeClr>
                </a:solidFill>
                <a:latin typeface="Comic Sans MS" panose="030F0702030302020204" pitchFamily="66" charset="0"/>
                <a:sym typeface="Arial"/>
              </a:rPr>
              <a:t>Durumu</a:t>
            </a:r>
            <a:r>
              <a:rPr lang="tr-TR" sz="4000" b="1" i="1" dirty="0">
                <a:solidFill>
                  <a:schemeClr val="accent5">
                    <a:lumMod val="75000"/>
                  </a:schemeClr>
                </a:solidFill>
                <a:latin typeface="Comic Sans MS" panose="030F0702030302020204" pitchFamily="66" charset="0"/>
                <a:sym typeface="Arial"/>
              </a:rPr>
              <a:t> </a:t>
            </a:r>
            <a:endParaRPr lang="tr-TR" sz="4000" b="1"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724708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İntihal durumu</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(Avrupa)</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IPPHEAE</a:t>
            </a:r>
            <a:r>
              <a:rPr lang="tr-TR" b="1" dirty="0">
                <a:solidFill>
                  <a:schemeClr val="bg1"/>
                </a:solidFill>
                <a:latin typeface="Myriad Pro" panose="020B0503030403020204" pitchFamily="34" charset="0"/>
                <a:ea typeface="Arial"/>
                <a:cs typeface="Arial"/>
                <a:sym typeface="Arial"/>
                <a:rtl val="0"/>
              </a:rPr>
              <a:t> Projesi</a:t>
            </a:r>
            <a:br>
              <a:rPr lang="tr" b="1"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a:xfrm>
            <a:off x="838200" y="1482725"/>
            <a:ext cx="10515600" cy="4351338"/>
          </a:xfrm>
        </p:spPr>
        <p:txBody>
          <a:bodyPr>
            <a:normAutofit lnSpcReduction="10000"/>
          </a:bodyPr>
          <a:lstStyle/>
          <a:p>
            <a:pPr marL="0" lvl="0" indent="0" algn="just">
              <a:spcBef>
                <a:spcPts val="200"/>
              </a:spcBef>
              <a:spcAft>
                <a:spcPts val="200"/>
              </a:spcAf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Avrupa Genelinde Yükseköğretimde İntihal Politikalarının Etkisi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Impact</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of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Policies</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for</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Plagiarism</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Higher</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Education</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Across</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Europe) projesi</a:t>
            </a:r>
          </a:p>
          <a:p>
            <a:pPr marL="0" lvl="0" indent="0" algn="just">
              <a:spcBef>
                <a:spcPts val="200"/>
              </a:spcBef>
              <a:spcAft>
                <a:spcPts val="200"/>
              </a:spcAf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Bu proje, Avrupa Ekonomik Alanı ve ötesindeki Yüksek Öğretim Kurumlarında gittikçe büyüyen intihal sorununun nasıl ele alındığını belirlemek amacıyla;</a:t>
            </a:r>
          </a:p>
          <a:p>
            <a:pPr marL="360000" lvl="0" indent="-360000" algn="just">
              <a:spcBef>
                <a:spcPts val="200"/>
              </a:spcBef>
              <a:spcAft>
                <a:spcPts val="200"/>
              </a:spcAft>
              <a:buFont typeface="Arial" panose="020B0604020202020204" pitchFamily="34" charset="0"/>
              <a:buChar char="•"/>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Ekim 2010-Eylül 2013 (IPPHEAE, 2013)</a:t>
            </a:r>
          </a:p>
          <a:p>
            <a:pPr marL="360000" indent="-360000" algn="just">
              <a:spcBef>
                <a:spcPts val="200"/>
              </a:spcBef>
              <a:spcAft>
                <a:spcPts val="200"/>
              </a:spcAft>
              <a:buFont typeface="Arial" panose="020B0604020202020204" pitchFamily="34" charset="0"/>
              <a:buChar char="•"/>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Avrupa Birliği Yaşam Boyu Öğrenme Programı (IPPHEAE, 2013)</a:t>
            </a:r>
          </a:p>
          <a:p>
            <a:pPr marL="0" indent="0" algn="just">
              <a:spcBef>
                <a:spcPts val="200"/>
              </a:spcBef>
              <a:spcAft>
                <a:spcPts val="200"/>
              </a:spcAf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Olarak hayata geçirilmiştir.</a:t>
            </a:r>
          </a:p>
          <a:p>
            <a:pPr marL="360000" lvl="0" indent="-360000" algn="just">
              <a:spcBef>
                <a:spcPts val="200"/>
              </a:spcBef>
              <a:spcAft>
                <a:spcPts val="200"/>
              </a:spcAft>
              <a:buFont typeface="Arial" panose="020B0604020202020204" pitchFamily="34" charset="0"/>
              <a:buChar char="•"/>
            </a:pPr>
            <a:r>
              <a:rPr lang="tr-TR" sz="24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Projenin Amaçları:</a:t>
            </a:r>
          </a:p>
          <a:p>
            <a:pPr marL="817200" lvl="1" indent="-360000" algn="just">
              <a:spcBef>
                <a:spcPts val="200"/>
              </a:spcBef>
              <a:spcAft>
                <a:spcPts val="200"/>
              </a:spcAft>
              <a:buFont typeface="Arial" panose="020B0604020202020204" pitchFamily="34" charset="0"/>
              <a:buChar char="•"/>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sorunu için yaygın çözümler bulmak</a:t>
            </a:r>
          </a:p>
          <a:p>
            <a:pPr marL="817200" lvl="1" indent="-360000" algn="just">
              <a:spcBef>
                <a:spcPts val="200"/>
              </a:spcBef>
              <a:spcAft>
                <a:spcPts val="200"/>
              </a:spcAft>
              <a:buFont typeface="Arial" panose="020B0604020202020204" pitchFamily="34" charset="0"/>
              <a:buChar char="•"/>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Akademik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suistimalden</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uzak durma konusunda kaynak geliştirmek</a:t>
            </a:r>
          </a:p>
          <a:p>
            <a:pPr marL="817200" lvl="1" indent="-360000" algn="just">
              <a:spcBef>
                <a:spcPts val="200"/>
              </a:spcBef>
              <a:spcAft>
                <a:spcPts val="200"/>
              </a:spcAft>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Akademik sahtekârlık sorununu en aza indirmek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Foltýnek</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ve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Čech</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2012;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Glendinning</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2015;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Michalska</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2012).</a:t>
            </a:r>
          </a:p>
          <a:p>
            <a:pPr marL="817200" lvl="1" indent="-360000" algn="just">
              <a:spcBef>
                <a:spcPts val="200"/>
              </a:spcBef>
              <a:spcAft>
                <a:spcPts val="200"/>
              </a:spcAft>
              <a:buFont typeface="Arial" panose="020B0604020202020204" pitchFamily="34" charset="0"/>
              <a:buChar char="•"/>
            </a:pPr>
            <a:endParaRPr lang="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endParaRPr lang="tr-TR" sz="2400" dirty="0">
              <a:latin typeface="Ebrima" panose="02000000000000000000" pitchFamily="2" charset="0"/>
              <a:ea typeface="Ebrima" panose="02000000000000000000" pitchFamily="2" charset="0"/>
              <a:cs typeface="Ebrima"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425" y="5497121"/>
            <a:ext cx="2985779" cy="1300554"/>
          </a:xfrm>
          <a:prstGeom prst="rect">
            <a:avLst/>
          </a:prstGeom>
        </p:spPr>
      </p:pic>
      <p:sp>
        <p:nvSpPr>
          <p:cNvPr id="7" name="Slayt Numarası Yer Tutucusu 6"/>
          <p:cNvSpPr>
            <a:spLocks noGrp="1"/>
          </p:cNvSpPr>
          <p:nvPr>
            <p:ph type="sldNum" sz="quarter" idx="12"/>
          </p:nvPr>
        </p:nvSpPr>
        <p:spPr/>
        <p:txBody>
          <a:bodyPr/>
          <a:lstStyle/>
          <a:p>
            <a:fld id="{6D22F896-40B5-4ADD-8801-0D06FADFA095}" type="slidenum">
              <a:rPr lang="en-US" smtClean="0"/>
              <a:t>43</a:t>
            </a:fld>
            <a:endParaRPr lang="en-US" dirty="0"/>
          </a:p>
        </p:txBody>
      </p:sp>
      <p:sp>
        <p:nvSpPr>
          <p:cNvPr id="8" name="Unvan 1"/>
          <p:cNvSpPr txBox="1">
            <a:spLocks/>
          </p:cNvSpPr>
          <p:nvPr/>
        </p:nvSpPr>
        <p:spPr>
          <a:xfrm>
            <a:off x="838200" y="0"/>
            <a:ext cx="110201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b="1" dirty="0">
                <a:latin typeface="Ebrima" panose="02000000000000000000" pitchFamily="2" charset="0"/>
                <a:ea typeface="Ebrima" panose="02000000000000000000" pitchFamily="2" charset="0"/>
                <a:cs typeface="Ebrima" panose="02000000000000000000" pitchFamily="2" charset="0"/>
                <a:sym typeface="Arial"/>
                <a:rtl val="0"/>
              </a:rPr>
            </a:br>
            <a:r>
              <a:rPr lang="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Avrupa’daki </a:t>
            </a:r>
            <a:r>
              <a:rPr lang="tr" sz="4000" b="1" dirty="0">
                <a:solidFill>
                  <a:schemeClr val="accent5">
                    <a:lumMod val="75000"/>
                  </a:schemeClr>
                </a:solidFill>
                <a:latin typeface="Comic Sans MS" panose="030F0702030302020204" pitchFamily="66" charset="0"/>
                <a:sym typeface="Arial"/>
              </a:rPr>
              <a:t>İntihal </a:t>
            </a:r>
            <a:r>
              <a:rPr lang="tr-TR" sz="4000" b="1" dirty="0">
                <a:solidFill>
                  <a:schemeClr val="accent5">
                    <a:lumMod val="75000"/>
                  </a:schemeClr>
                </a:solidFill>
                <a:latin typeface="Comic Sans MS" panose="030F0702030302020204" pitchFamily="66" charset="0"/>
                <a:sym typeface="Arial"/>
              </a:rPr>
              <a:t>Durumu</a:t>
            </a:r>
            <a:endParaRPr lang="tr-TR" sz="4000" b="1"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5270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br>
              <a:rPr lang="tr"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endParaRPr lang="tr-TR"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989842059"/>
              </p:ext>
            </p:extLst>
          </p:nvPr>
        </p:nvGraphicFramePr>
        <p:xfrm>
          <a:off x="674371" y="1360170"/>
          <a:ext cx="10514862" cy="3446197"/>
        </p:xfrm>
        <a:graphic>
          <a:graphicData uri="http://schemas.openxmlformats.org/drawingml/2006/table">
            <a:tbl>
              <a:tblPr firstRow="1" firstCol="1" bandRow="1">
                <a:tableStyleId>{5C22544A-7EE6-4342-B048-85BDC9FD1C3A}</a:tableStyleId>
              </a:tblPr>
              <a:tblGrid>
                <a:gridCol w="2870687">
                  <a:extLst>
                    <a:ext uri="{9D8B030D-6E8A-4147-A177-3AD203B41FA5}">
                      <a16:colId xmlns:a16="http://schemas.microsoft.com/office/drawing/2014/main" val="20000"/>
                    </a:ext>
                  </a:extLst>
                </a:gridCol>
                <a:gridCol w="1322364">
                  <a:extLst>
                    <a:ext uri="{9D8B030D-6E8A-4147-A177-3AD203B41FA5}">
                      <a16:colId xmlns:a16="http://schemas.microsoft.com/office/drawing/2014/main" val="20001"/>
                    </a:ext>
                  </a:extLst>
                </a:gridCol>
                <a:gridCol w="1760887">
                  <a:extLst>
                    <a:ext uri="{9D8B030D-6E8A-4147-A177-3AD203B41FA5}">
                      <a16:colId xmlns:a16="http://schemas.microsoft.com/office/drawing/2014/main" val="20002"/>
                    </a:ext>
                  </a:extLst>
                </a:gridCol>
                <a:gridCol w="970095">
                  <a:extLst>
                    <a:ext uri="{9D8B030D-6E8A-4147-A177-3AD203B41FA5}">
                      <a16:colId xmlns:a16="http://schemas.microsoft.com/office/drawing/2014/main" val="20003"/>
                    </a:ext>
                  </a:extLst>
                </a:gridCol>
                <a:gridCol w="1130826">
                  <a:extLst>
                    <a:ext uri="{9D8B030D-6E8A-4147-A177-3AD203B41FA5}">
                      <a16:colId xmlns:a16="http://schemas.microsoft.com/office/drawing/2014/main" val="20004"/>
                    </a:ext>
                  </a:extLst>
                </a:gridCol>
                <a:gridCol w="1130826">
                  <a:extLst>
                    <a:ext uri="{9D8B030D-6E8A-4147-A177-3AD203B41FA5}">
                      <a16:colId xmlns:a16="http://schemas.microsoft.com/office/drawing/2014/main" val="20005"/>
                    </a:ext>
                  </a:extLst>
                </a:gridCol>
                <a:gridCol w="1329177">
                  <a:extLst>
                    <a:ext uri="{9D8B030D-6E8A-4147-A177-3AD203B41FA5}">
                      <a16:colId xmlns:a16="http://schemas.microsoft.com/office/drawing/2014/main" val="20006"/>
                    </a:ext>
                  </a:extLst>
                </a:gridCol>
              </a:tblGrid>
              <a:tr h="883237">
                <a:tc>
                  <a:txBody>
                    <a:bodyPr/>
                    <a:lstStyle/>
                    <a:p>
                      <a:pPr>
                        <a:lnSpc>
                          <a:spcPct val="115000"/>
                        </a:lnSpc>
                        <a:spcAft>
                          <a:spcPts val="0"/>
                        </a:spcAft>
                      </a:pPr>
                      <a:r>
                        <a:rPr lang="tr-TR" sz="1800" dirty="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Belçika </a:t>
                      </a:r>
                    </a:p>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a:t>
                      </a:r>
                    </a:p>
                  </a:txBody>
                  <a:tcPr marL="68580" marR="68580" marT="0" marB="0" anchor="ctr"/>
                </a:tc>
                <a:tc>
                  <a:txBody>
                    <a:bodyPr/>
                    <a:lstStyle/>
                    <a:p>
                      <a:pPr algn="ctr">
                        <a:lnSpc>
                          <a:spcPct val="115000"/>
                        </a:lnSpc>
                        <a:spcAft>
                          <a:spcPts val="0"/>
                        </a:spcAft>
                      </a:pPr>
                      <a:r>
                        <a:rPr lang="tr-TR" sz="1800" baseline="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Çekoslovakya</a:t>
                      </a:r>
                      <a:endPar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endParaRPr>
                    </a:p>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a:t>
                      </a:r>
                    </a:p>
                  </a:txBody>
                  <a:tcPr marL="68580" marR="68580" marT="0" marB="0" anchor="ctr"/>
                </a:tc>
                <a:tc>
                  <a:txBody>
                    <a:bodyPr/>
                    <a:lstStyle/>
                    <a:p>
                      <a:pPr algn="ctr">
                        <a:lnSpc>
                          <a:spcPct val="115000"/>
                        </a:lnSpc>
                        <a:spcAft>
                          <a:spcPts val="0"/>
                        </a:spcAft>
                      </a:pPr>
                      <a:r>
                        <a:rPr lang="tr-TR" sz="1800" baseline="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 Kıbrıs</a:t>
                      </a:r>
                      <a:endPar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endParaRPr>
                    </a:p>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Litvanya</a:t>
                      </a:r>
                    </a:p>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Polonya </a:t>
                      </a:r>
                    </a:p>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İngiltere</a:t>
                      </a:r>
                    </a:p>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a:t>
                      </a:r>
                    </a:p>
                  </a:txBody>
                  <a:tcPr marL="68580" marR="68580" marT="0" marB="0" anchor="ctr"/>
                </a:tc>
                <a:extLst>
                  <a:ext uri="{0D108BD9-81ED-4DB2-BD59-A6C34878D82A}">
                    <a16:rowId xmlns:a16="http://schemas.microsoft.com/office/drawing/2014/main" val="10000"/>
                  </a:ext>
                </a:extLst>
              </a:tr>
              <a:tr h="640740">
                <a:tc>
                  <a:txBody>
                    <a:bodyPr/>
                    <a:lstStyle/>
                    <a:p>
                      <a:pPr>
                        <a:lnSpc>
                          <a:spcPct val="115000"/>
                        </a:lnSpc>
                        <a:spcAft>
                          <a:spcPts val="0"/>
                        </a:spcAft>
                      </a:pPr>
                      <a:r>
                        <a:rPr lang="tr-TR" sz="1800" dirty="0">
                          <a:effectLst/>
                          <a:latin typeface="Comic Sans MS" panose="030F0702030302020204" pitchFamily="66" charset="0"/>
                          <a:ea typeface="Ebrima" panose="02000000000000000000" pitchFamily="2" charset="0"/>
                          <a:cs typeface="Ebrima" panose="02000000000000000000" pitchFamily="2" charset="0"/>
                        </a:rPr>
                        <a:t>Lisans öncesi</a:t>
                      </a:r>
                    </a:p>
                  </a:txBody>
                  <a:tcPr marL="68580" marR="68580" marT="0" marB="0" anchor="ctr"/>
                </a:tc>
                <a:tc>
                  <a:txBody>
                    <a:bodyPr/>
                    <a:lstStyle/>
                    <a:p>
                      <a:pPr algn="ctr">
                        <a:lnSpc>
                          <a:spcPct val="115000"/>
                        </a:lnSpc>
                        <a:spcAft>
                          <a:spcPts val="0"/>
                        </a:spcAft>
                      </a:pPr>
                      <a:r>
                        <a:rPr lang="tr-TR" sz="180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60.2</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70.0</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37.8</a:t>
                      </a:r>
                    </a:p>
                  </a:txBody>
                  <a:tcPr marL="68580" marR="68580" marT="0" marB="0" anchor="ctr"/>
                </a:tc>
                <a:tc>
                  <a:txBody>
                    <a:bodyPr/>
                    <a:lstStyle/>
                    <a:p>
                      <a:pPr algn="ctr">
                        <a:lnSpc>
                          <a:spcPct val="115000"/>
                        </a:lnSpc>
                        <a:spcAft>
                          <a:spcPts val="0"/>
                        </a:spcAft>
                      </a:pPr>
                      <a:r>
                        <a:rPr lang="tr-TR" sz="180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72.6</a:t>
                      </a:r>
                    </a:p>
                  </a:txBody>
                  <a:tcPr marL="68580" marR="68580" marT="0" marB="0" anchor="ctr"/>
                </a:tc>
                <a:tc>
                  <a:txBody>
                    <a:bodyPr/>
                    <a:lstStyle/>
                    <a:p>
                      <a:pPr algn="ctr">
                        <a:lnSpc>
                          <a:spcPct val="115000"/>
                        </a:lnSpc>
                        <a:spcAft>
                          <a:spcPts val="0"/>
                        </a:spcAft>
                      </a:pPr>
                      <a:r>
                        <a:rPr lang="tr-TR" sz="180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72.3</a:t>
                      </a:r>
                    </a:p>
                  </a:txBody>
                  <a:tcPr marL="68580" marR="68580" marT="0" marB="0" anchor="ctr"/>
                </a:tc>
                <a:tc>
                  <a:txBody>
                    <a:bodyPr/>
                    <a:lstStyle/>
                    <a:p>
                      <a:pPr algn="ctr">
                        <a:lnSpc>
                          <a:spcPct val="115000"/>
                        </a:lnSpc>
                        <a:spcAft>
                          <a:spcPts val="0"/>
                        </a:spcAft>
                      </a:pPr>
                      <a:r>
                        <a:rPr lang="tr-TR" sz="180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28.6</a:t>
                      </a:r>
                    </a:p>
                  </a:txBody>
                  <a:tcPr marL="68580" marR="68580" marT="0" marB="0" anchor="ctr"/>
                </a:tc>
                <a:extLst>
                  <a:ext uri="{0D108BD9-81ED-4DB2-BD59-A6C34878D82A}">
                    <a16:rowId xmlns:a16="http://schemas.microsoft.com/office/drawing/2014/main" val="10001"/>
                  </a:ext>
                </a:extLst>
              </a:tr>
              <a:tr h="640740">
                <a:tc>
                  <a:txBody>
                    <a:bodyPr/>
                    <a:lstStyle/>
                    <a:p>
                      <a:pPr>
                        <a:lnSpc>
                          <a:spcPct val="115000"/>
                        </a:lnSpc>
                        <a:spcAft>
                          <a:spcPts val="0"/>
                        </a:spcAft>
                      </a:pPr>
                      <a:r>
                        <a:rPr lang="tr-TR" sz="1800" dirty="0">
                          <a:effectLst/>
                          <a:latin typeface="Comic Sans MS" panose="030F0702030302020204" pitchFamily="66" charset="0"/>
                          <a:ea typeface="Ebrima" panose="02000000000000000000" pitchFamily="2" charset="0"/>
                          <a:cs typeface="Ebrima" panose="02000000000000000000" pitchFamily="2" charset="0"/>
                        </a:rPr>
                        <a:t>Lisans esnasında</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22.6</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19.7</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43.8</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20.5</a:t>
                      </a:r>
                    </a:p>
                  </a:txBody>
                  <a:tcPr marL="68580" marR="68580" marT="0" marB="0" anchor="ctr"/>
                </a:tc>
                <a:tc>
                  <a:txBody>
                    <a:bodyPr/>
                    <a:lstStyle/>
                    <a:p>
                      <a:pPr algn="ctr">
                        <a:lnSpc>
                          <a:spcPct val="115000"/>
                        </a:lnSpc>
                        <a:spcAft>
                          <a:spcPts val="0"/>
                        </a:spcAft>
                      </a:pPr>
                      <a:r>
                        <a:rPr lang="tr-TR" sz="180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14.7</a:t>
                      </a:r>
                    </a:p>
                  </a:txBody>
                  <a:tcPr marL="68580" marR="68580" marT="0" marB="0" anchor="ctr"/>
                </a:tc>
                <a:tc>
                  <a:txBody>
                    <a:bodyPr/>
                    <a:lstStyle/>
                    <a:p>
                      <a:pPr algn="ctr">
                        <a:lnSpc>
                          <a:spcPct val="115000"/>
                        </a:lnSpc>
                        <a:spcAft>
                          <a:spcPts val="0"/>
                        </a:spcAft>
                      </a:pPr>
                      <a:r>
                        <a:rPr lang="tr-TR" sz="180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14.3</a:t>
                      </a:r>
                    </a:p>
                  </a:txBody>
                  <a:tcPr marL="68580" marR="68580" marT="0" marB="0" anchor="ctr"/>
                </a:tc>
                <a:extLst>
                  <a:ext uri="{0D108BD9-81ED-4DB2-BD59-A6C34878D82A}">
                    <a16:rowId xmlns:a16="http://schemas.microsoft.com/office/drawing/2014/main" val="10002"/>
                  </a:ext>
                </a:extLst>
              </a:tr>
              <a:tr h="640740">
                <a:tc>
                  <a:txBody>
                    <a:bodyPr/>
                    <a:lstStyle/>
                    <a:p>
                      <a:pPr>
                        <a:lnSpc>
                          <a:spcPct val="115000"/>
                        </a:lnSpc>
                        <a:spcAft>
                          <a:spcPts val="0"/>
                        </a:spcAft>
                      </a:pPr>
                      <a:r>
                        <a:rPr lang="tr-TR" sz="1800" dirty="0">
                          <a:effectLst/>
                          <a:latin typeface="Comic Sans MS" panose="030F0702030302020204" pitchFamily="66" charset="0"/>
                          <a:ea typeface="Ebrima" panose="02000000000000000000" pitchFamily="2" charset="0"/>
                          <a:cs typeface="Ebrima" panose="02000000000000000000" pitchFamily="2" charset="0"/>
                        </a:rPr>
                        <a:t>Yüksek lisans esnasında</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6.5</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6.7</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4.0</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0.9</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6.8</a:t>
                      </a:r>
                    </a:p>
                  </a:txBody>
                  <a:tcPr marL="68580" marR="68580" marT="0" marB="0" anchor="ctr"/>
                </a:tc>
                <a:tc>
                  <a:txBody>
                    <a:bodyPr/>
                    <a:lstStyle/>
                    <a:p>
                      <a:pPr algn="ctr">
                        <a:lnSpc>
                          <a:spcPct val="115000"/>
                        </a:lnSpc>
                        <a:spcAft>
                          <a:spcPts val="0"/>
                        </a:spcAft>
                      </a:pPr>
                      <a:r>
                        <a:rPr lang="tr-TR" sz="180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54.8</a:t>
                      </a:r>
                    </a:p>
                  </a:txBody>
                  <a:tcPr marL="68580" marR="68580" marT="0" marB="0" anchor="ctr"/>
                </a:tc>
                <a:extLst>
                  <a:ext uri="{0D108BD9-81ED-4DB2-BD59-A6C34878D82A}">
                    <a16:rowId xmlns:a16="http://schemas.microsoft.com/office/drawing/2014/main" val="10003"/>
                  </a:ext>
                </a:extLst>
              </a:tr>
              <a:tr h="640740">
                <a:tc>
                  <a:txBody>
                    <a:bodyPr/>
                    <a:lstStyle/>
                    <a:p>
                      <a:pPr>
                        <a:lnSpc>
                          <a:spcPct val="115000"/>
                        </a:lnSpc>
                        <a:spcAft>
                          <a:spcPts val="0"/>
                        </a:spcAft>
                      </a:pPr>
                      <a:r>
                        <a:rPr lang="tr-TR" sz="1800" dirty="0">
                          <a:effectLst/>
                          <a:latin typeface="Comic Sans MS" panose="030F0702030302020204" pitchFamily="66" charset="0"/>
                          <a:ea typeface="Ebrima" panose="02000000000000000000" pitchFamily="2" charset="0"/>
                          <a:cs typeface="Ebrima" panose="02000000000000000000" pitchFamily="2" charset="0"/>
                        </a:rPr>
                        <a:t>Emin değil</a:t>
                      </a:r>
                    </a:p>
                  </a:txBody>
                  <a:tcPr marL="68580" marR="68580" marT="0" marB="0" anchor="ctr"/>
                </a:tc>
                <a:tc>
                  <a:txBody>
                    <a:bodyPr/>
                    <a:lstStyle/>
                    <a:p>
                      <a:pPr algn="ctr">
                        <a:lnSpc>
                          <a:spcPct val="115000"/>
                        </a:lnSpc>
                        <a:spcAft>
                          <a:spcPts val="0"/>
                        </a:spcAft>
                      </a:pPr>
                      <a:r>
                        <a:rPr lang="tr-TR" sz="180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10.8</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3.7</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14.4</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6.0</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6.1</a:t>
                      </a:r>
                    </a:p>
                  </a:txBody>
                  <a:tcPr marL="68580" marR="68580" marT="0" marB="0" anchor="ctr"/>
                </a:tc>
                <a:tc>
                  <a:txBody>
                    <a:bodyPr/>
                    <a:lstStyle/>
                    <a:p>
                      <a:pPr algn="ctr">
                        <a:lnSpc>
                          <a:spcPct val="115000"/>
                        </a:lnSpc>
                        <a:spcAft>
                          <a:spcPts val="0"/>
                        </a:spcAft>
                      </a:pPr>
                      <a:r>
                        <a:rPr lang="tr-TR" sz="1800" dirty="0">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2.4</a:t>
                      </a:r>
                    </a:p>
                  </a:txBody>
                  <a:tcPr marL="68580" marR="68580" marT="0" marB="0" anchor="ctr"/>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674370" y="357462"/>
            <a:ext cx="108830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Tablo 1. </a:t>
            </a:r>
            <a:r>
              <a:rPr kumimoji="0" lang="tr-TR" altLang="tr-TR" sz="2000" b="0" i="0" u="none" strike="noStrike" cap="none" normalizeH="0" baseline="0" dirty="0">
                <a:ln>
                  <a:noFill/>
                </a:ln>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AB ülkelerinde</a:t>
            </a:r>
            <a:r>
              <a:rPr kumimoji="0" lang="tr-TR" altLang="tr-TR" sz="2000" b="0" i="0" u="none" strike="noStrike" cap="none" normalizeH="0" dirty="0">
                <a:ln>
                  <a:noFill/>
                </a:ln>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 i</a:t>
            </a:r>
            <a:r>
              <a:rPr kumimoji="0" lang="tr-TR" altLang="tr-TR" sz="2000" b="0" i="0" u="none" strike="noStrike" cap="none" normalizeH="0" baseline="0" dirty="0">
                <a:ln>
                  <a:noFill/>
                </a:ln>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ntihal kavramının anlamını bilme durumu (T. </a:t>
            </a:r>
            <a:r>
              <a:rPr kumimoji="0" lang="tr-TR" altLang="tr-TR" sz="2000" b="0" i="0" u="none" strike="noStrike" cap="none" normalizeH="0" baseline="0" dirty="0" err="1">
                <a:ln>
                  <a:noFill/>
                </a:ln>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Foltynek</a:t>
            </a:r>
            <a:r>
              <a:rPr kumimoji="0" lang="tr-TR" altLang="tr-TR" sz="2000" b="0" i="0" u="none" strike="noStrike" cap="none" normalizeH="0" baseline="0" dirty="0">
                <a:ln>
                  <a:noFill/>
                </a:ln>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 F. </a:t>
            </a:r>
            <a:r>
              <a:rPr kumimoji="0" lang="tr-TR" altLang="tr-TR" sz="2000" b="0" i="0" u="none" strike="noStrike" cap="none" normalizeH="0" baseline="0" dirty="0" err="1">
                <a:ln>
                  <a:noFill/>
                </a:ln>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Čech</a:t>
            </a:r>
            <a:r>
              <a:rPr kumimoji="0" lang="tr-TR" altLang="tr-TR" sz="2000" b="0" i="0" u="none" strike="noStrike" cap="none" normalizeH="0" baseline="0" dirty="0">
                <a:ln>
                  <a:noFill/>
                </a:ln>
                <a:solidFill>
                  <a:schemeClr val="accent5">
                    <a:lumMod val="75000"/>
                  </a:schemeClr>
                </a:solidFill>
                <a:effectLst/>
                <a:latin typeface="Comic Sans MS" panose="030F0702030302020204" pitchFamily="66" charset="0"/>
                <a:ea typeface="Ebrima" panose="02000000000000000000" pitchFamily="2" charset="0"/>
                <a:cs typeface="Ebrima" panose="02000000000000000000" pitchFamily="2" charset="0"/>
              </a:rPr>
              <a:t>, 2012)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p:txBody>
      </p:sp>
      <p:sp>
        <p:nvSpPr>
          <p:cNvPr id="5" name="Slayt Numarası Yer Tutucusu 4"/>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947971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İntihal durumu</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(Avrupa)</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IPPHEAE</a:t>
            </a:r>
            <a:r>
              <a:rPr lang="tr-TR" b="1" dirty="0">
                <a:solidFill>
                  <a:schemeClr val="bg1"/>
                </a:solidFill>
                <a:latin typeface="Myriad Pro" panose="020B0503030403020204" pitchFamily="34" charset="0"/>
                <a:ea typeface="Arial"/>
                <a:cs typeface="Arial"/>
                <a:sym typeface="Arial"/>
                <a:rtl val="0"/>
              </a:rPr>
              <a:t> Projesi</a:t>
            </a:r>
            <a:br>
              <a:rPr lang="tr" b="1"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p:txBody>
          <a:bodyPr>
            <a:normAutofit lnSpcReduction="10000"/>
          </a:bodyPr>
          <a:lstStyle/>
          <a:p>
            <a:pPr marL="360000" lvl="0" indent="-360000" algn="just">
              <a:spcBef>
                <a:spcPts val="300"/>
              </a:spcBef>
              <a:spcAft>
                <a:spcPts val="3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İngiltere, intihal ile ilgili kendi ulusal ve kurumsal politikalarını önceden uygulamaya aldığı için diğer Avrupa Birliği ülkelerine göre üstünlük göstermektedir (IPPHEAE, 2013).</a:t>
            </a:r>
          </a:p>
          <a:p>
            <a:pPr marL="360000" lvl="0" indent="-360000" algn="just">
              <a:spcBef>
                <a:spcPts val="300"/>
              </a:spcBef>
              <a:spcAft>
                <a:spcPts val="3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Bilimsel ve akademik yazma teknikleri eğitimi alma durumu Kıbrıslı öğrencilerde İngiliz öğrencilere kıyasla daha fazladır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Foltýnek</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ve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Čech</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2012).</a:t>
            </a:r>
          </a:p>
          <a:p>
            <a:pPr marL="360000" lvl="0" indent="-360000" algn="just">
              <a:spcBef>
                <a:spcPts val="300"/>
              </a:spcBef>
              <a:spcAft>
                <a:spcPts val="3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Bulgaristan, Kıbrıs ve Polonya’da çoğu öğrencinin intihalin yaptırımları hususunda bilgisiz oldukları anlaşılmıştır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Foltýnek</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ve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Čech</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2012).</a:t>
            </a:r>
          </a:p>
          <a:p>
            <a:pPr marL="360000" lvl="0" indent="-360000" algn="just">
              <a:spcBef>
                <a:spcPts val="300"/>
              </a:spcBef>
              <a:spcAft>
                <a:spcPts val="3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Litvanya’da, öğrencilerle birlikte öğretmenlerin de intihalin yaptırımlarının varlığını kabul etmedikleri fakat bunların neler olduğunu bildikleri anlaşılmıştır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Foltýnek</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ve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Čech</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2012).</a:t>
            </a:r>
          </a:p>
          <a:p>
            <a:pPr marL="360000" lvl="0" indent="-360000" algn="just">
              <a:spcBef>
                <a:spcPts val="300"/>
              </a:spcBef>
              <a:spcAft>
                <a:spcPts val="300"/>
              </a:spcAft>
            </a:pPr>
            <a:endParaRPr lang="tr-TR" sz="2400" dirty="0">
              <a:solidFill>
                <a:srgbClr val="0070C0"/>
              </a:solidFill>
              <a:ea typeface="Ebrima" panose="02000000000000000000" pitchFamily="2" charset="0"/>
              <a:cs typeface="Ebrima" panose="02000000000000000000" pitchFamily="2" charset="0"/>
              <a:hlinkClick r:id="" action="ppaction://noaction"/>
            </a:endParaRPr>
          </a:p>
          <a:p>
            <a:pPr marL="0" lvl="0" indent="0" algn="r">
              <a:spcBef>
                <a:spcPts val="300"/>
              </a:spcBef>
              <a:spcAft>
                <a:spcPts val="300"/>
              </a:spcAf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(Kaynak</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 action="ppaction://noaction"/>
              </a:rPr>
              <a:t>: </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http://plagiarism.cz/ippheae/</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n.d</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endParaRPr lang="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endParaRPr lang="tr-TR" sz="2400" dirty="0">
              <a:ea typeface="Ebrima" panose="02000000000000000000" pitchFamily="2" charset="0"/>
              <a:cs typeface="Ebrima" panose="02000000000000000000" pitchFamily="2" charset="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45</a:t>
            </a:fld>
            <a:endParaRPr lang="en-US" dirty="0"/>
          </a:p>
        </p:txBody>
      </p:sp>
      <p:sp>
        <p:nvSpPr>
          <p:cNvPr id="8" name="Unvan 1"/>
          <p:cNvSpPr txBox="1">
            <a:spLocks/>
          </p:cNvSpPr>
          <p:nvPr/>
        </p:nvSpPr>
        <p:spPr>
          <a:xfrm>
            <a:off x="838200" y="165929"/>
            <a:ext cx="110201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tr" b="1" dirty="0">
                <a:latin typeface="Ebrima" panose="02000000000000000000" pitchFamily="2" charset="0"/>
                <a:ea typeface="Ebrima" panose="02000000000000000000" pitchFamily="2" charset="0"/>
                <a:cs typeface="Ebrima" panose="02000000000000000000" pitchFamily="2" charset="0"/>
                <a:sym typeface="Arial"/>
                <a:rtl val="0"/>
              </a:rPr>
            </a:br>
            <a:r>
              <a:rPr lang="tr-TR" sz="4000" b="1" dirty="0">
                <a:solidFill>
                  <a:schemeClr val="accent5">
                    <a:lumMod val="75000"/>
                  </a:schemeClr>
                </a:solidFill>
                <a:latin typeface="Comic Sans MS" panose="030F0702030302020204" pitchFamily="66" charset="0"/>
                <a:sym typeface="Arial"/>
              </a:rPr>
              <a:t>IPPHEAE Projesinin Sonuçları</a:t>
            </a:r>
            <a:endParaRPr lang="tr-TR" sz="40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442249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a:solidFill>
                  <a:schemeClr val="accent5">
                    <a:lumMod val="75000"/>
                  </a:schemeClr>
                </a:solidFill>
                <a:latin typeface="Comic Sans MS" panose="030F0702030302020204" pitchFamily="66" charset="0"/>
              </a:rPr>
              <a:t>Ülkemizde ve Dünya’da Etik Dışı Davranışların Kontrolü</a:t>
            </a:r>
          </a:p>
        </p:txBody>
      </p:sp>
      <p:sp>
        <p:nvSpPr>
          <p:cNvPr id="3" name="İçerik Yer Tutucusu 2"/>
          <p:cNvSpPr>
            <a:spLocks noGrp="1"/>
          </p:cNvSpPr>
          <p:nvPr>
            <p:ph idx="1"/>
          </p:nvPr>
        </p:nvSpPr>
        <p:spPr/>
        <p:txBody>
          <a:bodyPr>
            <a:normAutofit fontScale="85000" lnSpcReduction="20000"/>
          </a:bodyPr>
          <a:lstStyle/>
          <a:p>
            <a:pPr algn="just"/>
            <a:endParaRPr lang="tr-TR" dirty="0">
              <a:solidFill>
                <a:schemeClr val="accent5">
                  <a:lumMod val="75000"/>
                </a:schemeClr>
              </a:solidFill>
              <a:latin typeface="Comic Sans MS" panose="030F0702030302020204" pitchFamily="66" charset="0"/>
            </a:endParaRPr>
          </a:p>
          <a:p>
            <a:pPr algn="just"/>
            <a:r>
              <a:rPr lang="tr-TR" dirty="0">
                <a:solidFill>
                  <a:schemeClr val="accent5">
                    <a:lumMod val="75000"/>
                  </a:schemeClr>
                </a:solidFill>
                <a:latin typeface="Comic Sans MS" panose="030F0702030302020204" pitchFamily="66" charset="0"/>
              </a:rPr>
              <a:t>Ülkemizde etik dışı davranışlara karşı önlem alma ve yaptırım uygulama arayışlarına yönelik üniversiteler ve araştırma kuruluşları bünyelerinde etik ihlallerin soruşturulması veya deneklerin kullanımını gerektiren araştırma projelerini </a:t>
            </a:r>
            <a:r>
              <a:rPr lang="tr-TR" dirty="0" err="1">
                <a:solidFill>
                  <a:schemeClr val="accent5">
                    <a:lumMod val="75000"/>
                  </a:schemeClr>
                </a:solidFill>
                <a:latin typeface="Comic Sans MS" panose="030F0702030302020204" pitchFamily="66" charset="0"/>
              </a:rPr>
              <a:t>biyoetik</a:t>
            </a:r>
            <a:r>
              <a:rPr lang="tr-TR" dirty="0">
                <a:solidFill>
                  <a:schemeClr val="accent5">
                    <a:lumMod val="75000"/>
                  </a:schemeClr>
                </a:solidFill>
                <a:latin typeface="Comic Sans MS" panose="030F0702030302020204" pitchFamily="66" charset="0"/>
              </a:rPr>
              <a:t> ilkeler açısından değerlendirmek ve denetlemek için etik kurullar oluşturulmuş olmakla birlikte hala istenilen seviye ulaşılamamıştır.</a:t>
            </a:r>
          </a:p>
          <a:p>
            <a:pPr marL="0" indent="0" algn="just">
              <a:buNone/>
            </a:pPr>
            <a:r>
              <a:rPr lang="tr-TR" dirty="0">
                <a:solidFill>
                  <a:schemeClr val="accent5">
                    <a:lumMod val="75000"/>
                  </a:schemeClr>
                </a:solidFill>
                <a:latin typeface="Comic Sans MS" panose="030F0702030302020204" pitchFamily="66" charset="0"/>
              </a:rPr>
              <a:t> </a:t>
            </a:r>
          </a:p>
          <a:p>
            <a:pPr algn="just"/>
            <a:r>
              <a:rPr lang="tr-TR" dirty="0">
                <a:solidFill>
                  <a:schemeClr val="accent5">
                    <a:lumMod val="75000"/>
                  </a:schemeClr>
                </a:solidFill>
                <a:latin typeface="Comic Sans MS" panose="030F0702030302020204" pitchFamily="66" charset="0"/>
              </a:rPr>
              <a:t>Dünyada etik dışı davranışlar, bazı ülkelerde kurum içi düzenlemelerle üniversitelerin etik kurullarıyla izlenmekte, Çin, Hollanda, İsveç gibi ülkelerde ulusal bilim etiği kurulu aracılığıyla ele alınmaktadır.</a:t>
            </a:r>
          </a:p>
          <a:p>
            <a:pPr algn="just"/>
            <a:endParaRPr lang="tr-TR" dirty="0">
              <a:solidFill>
                <a:schemeClr val="accent5">
                  <a:lumMod val="75000"/>
                </a:schemeClr>
              </a:solidFill>
              <a:latin typeface="Comic Sans MS" panose="030F0702030302020204" pitchFamily="66" charset="0"/>
            </a:endParaRPr>
          </a:p>
          <a:p>
            <a:pPr marL="0" indent="0" algn="just">
              <a:buNone/>
            </a:pPr>
            <a:r>
              <a:rPr lang="tr-TR" dirty="0">
                <a:solidFill>
                  <a:schemeClr val="accent5">
                    <a:lumMod val="75000"/>
                  </a:schemeClr>
                </a:solidFill>
                <a:latin typeface="Comic Sans MS" panose="030F0702030302020204" pitchFamily="66" charset="0"/>
              </a:rPr>
              <a:t>							(</a:t>
            </a:r>
            <a:r>
              <a:rPr lang="tr-TR" b="1" dirty="0">
                <a:solidFill>
                  <a:schemeClr val="accent5">
                    <a:lumMod val="75000"/>
                  </a:schemeClr>
                </a:solidFill>
                <a:latin typeface="Comic Sans MS" panose="030F0702030302020204" pitchFamily="66" charset="0"/>
              </a:rPr>
              <a:t>Ertekin ve diğ.,2002</a:t>
            </a:r>
            <a:r>
              <a:rPr lang="tr-TR" dirty="0">
                <a:solidFill>
                  <a:schemeClr val="accent5">
                    <a:lumMod val="75000"/>
                  </a:schemeClr>
                </a:solidFill>
                <a:latin typeface="Comic Sans MS" panose="030F0702030302020204" pitchFamily="66" charset="0"/>
              </a:rPr>
              <a:t>)</a:t>
            </a:r>
          </a:p>
          <a:p>
            <a:pPr marL="0" indent="0" algn="just">
              <a:buNone/>
            </a:pPr>
            <a:endParaRPr lang="tr-TR" dirty="0">
              <a:solidFill>
                <a:schemeClr val="accent5">
                  <a:lumMod val="75000"/>
                </a:schemeClr>
              </a:solidFill>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29DDEC52-7181-4F70-B69F-7526E13C2C2D}" type="slidenum">
              <a:rPr lang="tr-TR" smtClean="0"/>
              <a:t>46</a:t>
            </a:fld>
            <a:endParaRPr lang="tr-TR"/>
          </a:p>
        </p:txBody>
      </p:sp>
    </p:spTree>
    <p:extLst>
      <p:ext uri="{BB962C8B-B14F-4D97-AF65-F5344CB8AC3E}">
        <p14:creationId xmlns:p14="http://schemas.microsoft.com/office/powerpoint/2010/main" val="3884962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İntihal durumu</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(Avrupa)</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IPPHEAE</a:t>
            </a:r>
            <a:r>
              <a:rPr lang="tr-TR" b="1" dirty="0">
                <a:solidFill>
                  <a:schemeClr val="bg1"/>
                </a:solidFill>
                <a:latin typeface="Myriad Pro" panose="020B0503030403020204" pitchFamily="34" charset="0"/>
                <a:ea typeface="Arial"/>
                <a:cs typeface="Arial"/>
                <a:sym typeface="Arial"/>
                <a:rtl val="0"/>
              </a:rPr>
              <a:t> Projesi</a:t>
            </a:r>
            <a:br>
              <a:rPr lang="tr" b="1"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a:xfrm>
            <a:off x="838200" y="1805816"/>
            <a:ext cx="10515600" cy="4351338"/>
          </a:xfrm>
        </p:spPr>
        <p:txBody>
          <a:bodyPr>
            <a:noAutofit/>
          </a:bodyPr>
          <a:lstStyle/>
          <a:p>
            <a:pPr marL="0" lvl="0" indent="0" algn="just">
              <a:lnSpc>
                <a:spcPct val="100000"/>
              </a:lnSpc>
              <a:spcBef>
                <a:spcPts val="300"/>
              </a:spcBef>
              <a:spcAft>
                <a:spcPts val="300"/>
              </a:spcAft>
              <a:buNone/>
            </a:pPr>
            <a:r>
              <a:rPr lang="tr" b="1" dirty="0">
                <a:solidFill>
                  <a:srgbClr val="FF0000"/>
                </a:solidFill>
                <a:latin typeface="Comic Sans MS" panose="030F0702030302020204" pitchFamily="66" charset="0"/>
                <a:ea typeface="Ebrima" panose="02000000000000000000" pitchFamily="2" charset="0"/>
                <a:cs typeface="Ebrima" panose="02000000000000000000" pitchFamily="2" charset="0"/>
                <a:sym typeface="Arial"/>
                <a:rtl val="0"/>
              </a:rPr>
              <a:t>	Akademik Ceza:</a:t>
            </a:r>
          </a:p>
          <a:p>
            <a:pPr marL="817200" lvl="1" indent="-360000" algn="just">
              <a:spcBef>
                <a:spcPts val="300"/>
              </a:spcBef>
              <a:spcAft>
                <a:spcPts val="300"/>
              </a:spcAft>
            </a:pP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Bir yarıyıl uzaklaştırma cezası (YÖK Öğrenci Disiplin Yönetmeliği).</a:t>
            </a:r>
            <a:endParaRPr lang="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0" lvl="0" indent="0" algn="just">
              <a:lnSpc>
                <a:spcPct val="100000"/>
              </a:lnSpc>
              <a:spcBef>
                <a:spcPts val="300"/>
              </a:spcBef>
              <a:spcAft>
                <a:spcPts val="300"/>
              </a:spcAft>
              <a:buNone/>
            </a:pPr>
            <a:r>
              <a:rPr lang="tr" b="1" dirty="0">
                <a:solidFill>
                  <a:srgbClr val="FF0000"/>
                </a:solidFill>
                <a:latin typeface="Comic Sans MS" panose="030F0702030302020204" pitchFamily="66" charset="0"/>
                <a:ea typeface="Ebrima" panose="02000000000000000000" pitchFamily="2" charset="0"/>
                <a:cs typeface="Ebrima" panose="02000000000000000000" pitchFamily="2" charset="0"/>
                <a:sym typeface="Arial"/>
                <a:rtl val="0"/>
              </a:rPr>
              <a:t>	Yasal Ceza:</a:t>
            </a:r>
          </a:p>
          <a:p>
            <a:pPr marL="817200" lvl="1" indent="-360000" algn="just">
              <a:spcBef>
                <a:spcPts val="300"/>
              </a:spcBef>
              <a:spcAft>
                <a:spcPts val="300"/>
              </a:spcAft>
            </a:pP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Bir eserden kaynak göstermeksizin iktibasta bulunan kişi altı aydan iki yıla kadar hapis ve adlî para cezasıyla cezalandırılır (FSEK </a:t>
            </a: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m.71/3</a:t>
            </a: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t>
            </a:r>
          </a:p>
          <a:p>
            <a:pPr marL="817200" lvl="1" indent="-360000" algn="just">
              <a:spcBef>
                <a:spcPts val="300"/>
              </a:spcBef>
              <a:spcAft>
                <a:spcPts val="300"/>
              </a:spcAft>
            </a:pP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Bir eserle ilgili olarak yetersiz, yanlış veya aldatıcı mahiyette kaynak gösteren kişi, altı aya kadar hapis cezası ile cezalandırılır (FSEK </a:t>
            </a: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m.71/5</a:t>
            </a: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t>
            </a:r>
            <a:endParaRPr lang="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endParaRPr lang="tr-TR" dirty="0">
              <a:ea typeface="Ebrima" panose="02000000000000000000" pitchFamily="2" charset="0"/>
              <a:cs typeface="Ebrima" panose="02000000000000000000" pitchFamily="2" charset="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47</a:t>
            </a:fld>
            <a:endParaRPr lang="en-US" dirty="0"/>
          </a:p>
        </p:txBody>
      </p:sp>
      <p:sp>
        <p:nvSpPr>
          <p:cNvPr id="8" name="Unvan 1"/>
          <p:cNvSpPr txBox="1">
            <a:spLocks/>
          </p:cNvSpPr>
          <p:nvPr/>
        </p:nvSpPr>
        <p:spPr>
          <a:xfrm>
            <a:off x="0" y="0"/>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Türkiye’de </a:t>
            </a:r>
            <a:r>
              <a:rPr lang="tr-TR" sz="4000" b="1" dirty="0">
                <a:solidFill>
                  <a:schemeClr val="accent5">
                    <a:lumMod val="75000"/>
                  </a:schemeClr>
                </a:solidFill>
                <a:latin typeface="Comic Sans MS" panose="030F0702030302020204" pitchFamily="66" charset="0"/>
                <a:sym typeface="Arial"/>
              </a:rPr>
              <a:t>İntihalin Akademik ve Yasal Cezaları </a:t>
            </a:r>
            <a:endParaRPr lang="tr-TR" sz="40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846259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İntihal durumu</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(Avrupa)</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IPPHEAE</a:t>
            </a:r>
            <a:r>
              <a:rPr lang="tr-TR" b="1" dirty="0">
                <a:solidFill>
                  <a:schemeClr val="bg1"/>
                </a:solidFill>
                <a:latin typeface="Myriad Pro" panose="020B0503030403020204" pitchFamily="34" charset="0"/>
                <a:ea typeface="Arial"/>
                <a:cs typeface="Arial"/>
                <a:sym typeface="Arial"/>
                <a:rtl val="0"/>
              </a:rPr>
              <a:t> Projesi</a:t>
            </a:r>
            <a:br>
              <a:rPr lang="tr" b="1"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a:xfrm>
            <a:off x="250723" y="1407168"/>
            <a:ext cx="11680721" cy="4949182"/>
          </a:xfrm>
        </p:spPr>
        <p:txBody>
          <a:bodyPr>
            <a:normAutofit/>
          </a:bodyPr>
          <a:lstStyle/>
          <a:p>
            <a:pPr marL="360000" lvl="0" indent="-360000" algn="just">
              <a:spcBef>
                <a:spcPts val="200"/>
              </a:spcBef>
              <a:spcAft>
                <a:spcPts val="2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360000" lvl="0" indent="-360000" algn="just">
              <a:spcBef>
                <a:spcPts val="200"/>
              </a:spcBef>
              <a:spcAft>
                <a:spcPts val="2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Ülkemizde bilimsel sahtecilikler ve önlenmesi konusundaki yetki ve sorumluluklar yasa ve yönetmelikle Üniversitelere ve Yükseköğretim Kurumuna (YÖK) verilmiş durumdadır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Gücükoğlu</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ve Ayvaz Reis, 2014).</a:t>
            </a:r>
          </a:p>
          <a:p>
            <a:pPr marL="360000" lvl="0" indent="-360000" algn="just">
              <a:spcBef>
                <a:spcPts val="200"/>
              </a:spcBef>
              <a:spcAft>
                <a:spcPts val="2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360000" lvl="0" indent="-360000" algn="just">
              <a:spcBef>
                <a:spcPts val="200"/>
              </a:spcBef>
              <a:spcAft>
                <a:spcPts val="2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28388 sayılı Yükseköğretim Kurumları Öğrenci Disiplin Yönetmeliğinin 7. madde f bendinde  seminer, tez ve yayınlarında intihal yapan öğrenciler için yükseköğretim kurumundan bir yarıyıl uzaklaştırma cezası almaları belirtilmiştir. Ancak, </a:t>
            </a:r>
            <a:r>
              <a:rPr lang="fi-FI"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YÖK kanun taslağı önerisinin Ocak 2013</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tarihli metninde başta intihal olmak üzere disiplin hükümlerinde disiplin cezası gerektiren eylemler için eylemleri işleyenlere eylemin ağırlık derecesine göre uyarma, </a:t>
            </a:r>
            <a:r>
              <a:rPr lang="sv-SE"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kınama, bir haftadan bir aya kadar uzaklaştırma, bir yarıyıl veya iki yarıyıl</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uzaklaştırma, yükseköğretim kurumundan çıkarma cezalarından birisinin verilmesi önerilmiştir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Gücükoğlu</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ve Ayvaz Reis, 2014).</a:t>
            </a:r>
          </a:p>
          <a:p>
            <a:pPr marL="360000" lvl="0" indent="-360000" algn="just">
              <a:spcBef>
                <a:spcPts val="200"/>
              </a:spcBef>
              <a:spcAft>
                <a:spcPts val="2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360000" lvl="0" indent="-360000" algn="just">
              <a:spcBef>
                <a:spcPts val="200"/>
              </a:spcBef>
              <a:spcAft>
                <a:spcPts val="2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endParaRPr lang="tr-TR" sz="2400" dirty="0">
              <a:latin typeface="Ebrima" panose="02000000000000000000" pitchFamily="2" charset="0"/>
              <a:ea typeface="Ebrima" panose="02000000000000000000" pitchFamily="2" charset="0"/>
              <a:cs typeface="Ebrima" panose="02000000000000000000" pitchFamily="2" charset="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48</a:t>
            </a:fld>
            <a:endParaRPr lang="en-US" dirty="0"/>
          </a:p>
        </p:txBody>
      </p:sp>
      <p:sp>
        <p:nvSpPr>
          <p:cNvPr id="8" name="Unvan 1"/>
          <p:cNvSpPr txBox="1">
            <a:spLocks/>
          </p:cNvSpPr>
          <p:nvPr/>
        </p:nvSpPr>
        <p:spPr>
          <a:xfrm>
            <a:off x="0" y="8160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Türkiye’deki </a:t>
            </a:r>
            <a:r>
              <a:rPr lang="tr-TR" sz="4000" b="1" dirty="0">
                <a:solidFill>
                  <a:schemeClr val="accent5">
                    <a:lumMod val="75000"/>
                  </a:schemeClr>
                </a:solidFill>
                <a:latin typeface="Comic Sans MS" panose="030F0702030302020204" pitchFamily="66" charset="0"/>
              </a:rPr>
              <a:t>Üniversitelerde </a:t>
            </a:r>
            <a:r>
              <a:rPr lang="tr" sz="4000" b="1" dirty="0">
                <a:solidFill>
                  <a:schemeClr val="accent5">
                    <a:lumMod val="75000"/>
                  </a:schemeClr>
                </a:solidFill>
                <a:latin typeface="Comic Sans MS" panose="030F0702030302020204" pitchFamily="66" charset="0"/>
                <a:sym typeface="Arial"/>
              </a:rPr>
              <a:t>İntihal </a:t>
            </a:r>
            <a:r>
              <a:rPr lang="tr-TR" sz="4000" b="1" dirty="0">
                <a:solidFill>
                  <a:schemeClr val="accent5">
                    <a:lumMod val="75000"/>
                  </a:schemeClr>
                </a:solidFill>
                <a:latin typeface="Comic Sans MS" panose="030F0702030302020204" pitchFamily="66" charset="0"/>
                <a:sym typeface="Arial"/>
              </a:rPr>
              <a:t>Yaptırımları </a:t>
            </a:r>
            <a:r>
              <a:rPr lang="tr-TR" sz="4000" b="1" i="1" dirty="0">
                <a:solidFill>
                  <a:schemeClr val="accent5">
                    <a:lumMod val="75000"/>
                  </a:schemeClr>
                </a:solidFill>
                <a:latin typeface="Comic Sans MS" panose="030F0702030302020204" pitchFamily="66" charset="0"/>
                <a:sym typeface="Arial"/>
              </a:rPr>
              <a:t> </a:t>
            </a:r>
            <a:endParaRPr lang="tr-TR" sz="4000" b="1"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69909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İntihal durumu</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(Avrupa)</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IPPHEAE</a:t>
            </a:r>
            <a:r>
              <a:rPr lang="tr-TR" b="1" dirty="0">
                <a:solidFill>
                  <a:schemeClr val="bg1"/>
                </a:solidFill>
                <a:latin typeface="Myriad Pro" panose="020B0503030403020204" pitchFamily="34" charset="0"/>
                <a:ea typeface="Arial"/>
                <a:cs typeface="Arial"/>
                <a:sym typeface="Arial"/>
                <a:rtl val="0"/>
              </a:rPr>
              <a:t> Projesi</a:t>
            </a:r>
            <a:br>
              <a:rPr lang="tr" b="1"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a:xfrm>
            <a:off x="250723" y="1407168"/>
            <a:ext cx="11680721" cy="4949182"/>
          </a:xfrm>
        </p:spPr>
        <p:txBody>
          <a:bodyPr>
            <a:normAutofit/>
          </a:bodyPr>
          <a:lstStyle/>
          <a:p>
            <a:pPr marL="360000" lvl="0" indent="-360000" algn="just">
              <a:spcBef>
                <a:spcPts val="200"/>
              </a:spcBef>
              <a:spcAft>
                <a:spcPts val="2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360000" lvl="0" indent="-360000" algn="just">
              <a:spcBef>
                <a:spcPts val="200"/>
              </a:spcBef>
              <a:spcAft>
                <a:spcPts val="2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360000" lvl="0" indent="-360000" algn="just">
              <a:spcBef>
                <a:spcPts val="200"/>
              </a:spcBef>
              <a:spcAft>
                <a:spcPts val="2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Türkiye’de yasalarda ve yönetmeliklerde aşırma, YÖK disiplin yönetmeliğinde “öğretim üyeliğinden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çıkartma”yı</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gerektirecek kadar ciddi bir suç olarak tanımlanmaktadır. Yine aşırma telif hakları ihlali anlamına  geldiği için, kendisinden aşırılan kişi mahkemeye başvurarak  tazminat alabilmektedir (Günal,2010).</a:t>
            </a:r>
          </a:p>
          <a:p>
            <a:pPr marL="360000" lvl="0" indent="-360000" algn="just">
              <a:spcBef>
                <a:spcPts val="200"/>
              </a:spcBef>
              <a:spcAft>
                <a:spcPts val="2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marL="360000" lvl="0" indent="-360000" algn="just">
              <a:spcBef>
                <a:spcPts val="200"/>
              </a:spcBef>
              <a:spcAft>
                <a:spcPts val="2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Üniversitelerarası Kurul (ÜAK), Yükseköğretim Kurulu Başkanı Prof. Dr. Yekta Saraç'ın önerisiyle para karşılığı yayın yapan "yağmacı"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predatory</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adı verilen dergilerde yayımlanan bilimsel makalelerin, akademik yükseltmelerde dikkate alınmamasını kararlaştırdı (</a:t>
            </a:r>
            <a:r>
              <a:rPr lang="sv-SE"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9 Mart 2019 tarih</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li</a:t>
            </a:r>
            <a:r>
              <a:rPr lang="sv-SE"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YÖK</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kararı).</a:t>
            </a:r>
          </a:p>
          <a:p>
            <a:pPr marL="360000" lvl="0" indent="-360000" algn="just">
              <a:spcBef>
                <a:spcPts val="200"/>
              </a:spcBef>
              <a:spcAft>
                <a:spcPts val="2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endParaRPr lang="tr-TR" sz="2400" dirty="0">
              <a:latin typeface="Ebrima" panose="02000000000000000000" pitchFamily="2" charset="0"/>
              <a:ea typeface="Ebrima" panose="02000000000000000000" pitchFamily="2" charset="0"/>
              <a:cs typeface="Ebrima" panose="02000000000000000000" pitchFamily="2" charset="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49</a:t>
            </a:fld>
            <a:endParaRPr lang="en-US" dirty="0"/>
          </a:p>
        </p:txBody>
      </p:sp>
      <p:sp>
        <p:nvSpPr>
          <p:cNvPr id="8" name="Unvan 1"/>
          <p:cNvSpPr txBox="1">
            <a:spLocks/>
          </p:cNvSpPr>
          <p:nvPr/>
        </p:nvSpPr>
        <p:spPr>
          <a:xfrm>
            <a:off x="0" y="81605"/>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Türkiye’deki </a:t>
            </a:r>
            <a:r>
              <a:rPr lang="tr-TR" sz="4000" b="1" dirty="0">
                <a:solidFill>
                  <a:schemeClr val="accent5">
                    <a:lumMod val="75000"/>
                  </a:schemeClr>
                </a:solidFill>
                <a:latin typeface="Comic Sans MS" panose="030F0702030302020204" pitchFamily="66" charset="0"/>
              </a:rPr>
              <a:t>Üniversitelerde </a:t>
            </a:r>
            <a:r>
              <a:rPr lang="tr" sz="4000" b="1" dirty="0">
                <a:solidFill>
                  <a:schemeClr val="accent5">
                    <a:lumMod val="75000"/>
                  </a:schemeClr>
                </a:solidFill>
                <a:latin typeface="Comic Sans MS" panose="030F0702030302020204" pitchFamily="66" charset="0"/>
                <a:sym typeface="Arial"/>
              </a:rPr>
              <a:t>İntihal </a:t>
            </a:r>
            <a:r>
              <a:rPr lang="tr-TR" sz="4000" b="1" dirty="0">
                <a:solidFill>
                  <a:schemeClr val="accent5">
                    <a:lumMod val="75000"/>
                  </a:schemeClr>
                </a:solidFill>
                <a:latin typeface="Comic Sans MS" panose="030F0702030302020204" pitchFamily="66" charset="0"/>
                <a:sym typeface="Arial"/>
              </a:rPr>
              <a:t>Yaptırımları </a:t>
            </a:r>
            <a:r>
              <a:rPr lang="tr-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t>
            </a:r>
            <a:r>
              <a:rPr lang="tr-TR" sz="4000" b="1"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(devam)</a:t>
            </a:r>
            <a:r>
              <a:rPr lang="tr-TR" sz="4000" b="1" dirty="0">
                <a:solidFill>
                  <a:schemeClr val="accent5">
                    <a:lumMod val="75000"/>
                  </a:schemeClr>
                </a:solidFill>
                <a:latin typeface="Comic Sans MS" panose="030F0702030302020204" pitchFamily="66" charset="0"/>
                <a:sym typeface="Arial"/>
              </a:rPr>
              <a:t> </a:t>
            </a:r>
            <a:r>
              <a:rPr lang="tr-TR" sz="4000" b="1" i="1" dirty="0">
                <a:solidFill>
                  <a:schemeClr val="accent5">
                    <a:lumMod val="75000"/>
                  </a:schemeClr>
                </a:solidFill>
                <a:latin typeface="Comic Sans MS" panose="030F0702030302020204" pitchFamily="66" charset="0"/>
                <a:sym typeface="Arial"/>
              </a:rPr>
              <a:t> </a:t>
            </a:r>
            <a:endParaRPr lang="tr-TR" sz="4000" b="1" i="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14173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800100" y="515203"/>
            <a:ext cx="10363200" cy="1143000"/>
          </a:xfrm>
        </p:spPr>
        <p:txBody>
          <a:bodyPr/>
          <a:lstStyle/>
          <a:p>
            <a:pPr algn="ctr"/>
            <a:r>
              <a:rPr lang="tr-TR" sz="3600" dirty="0">
                <a:solidFill>
                  <a:schemeClr val="accent5">
                    <a:lumMod val="75000"/>
                  </a:schemeClr>
                </a:solidFill>
                <a:latin typeface="Comic Sans MS" panose="030F0702030302020204" pitchFamily="66" charset="0"/>
              </a:rPr>
              <a:t>MESLEK ETİĞİNİN İLKELERİ</a:t>
            </a:r>
            <a:endParaRPr lang="en-US" sz="3600" dirty="0">
              <a:solidFill>
                <a:schemeClr val="accent5">
                  <a:lumMod val="75000"/>
                </a:schemeClr>
              </a:solidFill>
              <a:latin typeface="Comic Sans MS" panose="030F0702030302020204" pitchFamily="66"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0801801"/>
              </p:ext>
            </p:extLst>
          </p:nvPr>
        </p:nvGraphicFramePr>
        <p:xfrm>
          <a:off x="2743200" y="2164307"/>
          <a:ext cx="6477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61306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0992"/>
            <a:ext cx="12192000" cy="1325563"/>
          </a:xfrm>
        </p:spPr>
        <p:txBody>
          <a:bodyPr>
            <a:normAutofit/>
          </a:bodyPr>
          <a:lstStyle/>
          <a:p>
            <a:pPr lvl="0"/>
            <a:r>
              <a:rPr lang="tr-TR"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PPHEAE</a:t>
            </a:r>
            <a:r>
              <a:rPr lang="tr-TR" dirty="0">
                <a:solidFill>
                  <a:schemeClr val="bg1"/>
                </a:solidFill>
                <a:latin typeface="Myriad Pro" panose="020B0503030403020204" pitchFamily="34" charset="0"/>
                <a:ea typeface="Arial"/>
                <a:cs typeface="Arial"/>
                <a:sym typeface="Arial"/>
                <a:rtl val="0"/>
              </a:rPr>
              <a:t> Projesi</a:t>
            </a:r>
            <a:br>
              <a:rPr lang="tr"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p:txBody>
          <a:bodyPr>
            <a:normAutofit/>
          </a:bodyPr>
          <a:lstStyle/>
          <a:p>
            <a:pPr marL="0" lvl="0" indent="0" algn="just">
              <a:spcBef>
                <a:spcPts val="100"/>
              </a:spcBef>
              <a:spcAft>
                <a:spcPts val="100"/>
              </a:spcAft>
              <a:buNone/>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0" lvl="0" indent="0" algn="just">
              <a:spcBef>
                <a:spcPts val="100"/>
              </a:spcBef>
              <a:spcAft>
                <a:spcPts val="100"/>
              </a:spcAf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Üniversite öğrencileri için intihal yapmanın yaptırımları şunlardır:</a:t>
            </a:r>
          </a:p>
          <a:p>
            <a:pPr marL="360000" lvl="0" indent="-360000" algn="just">
              <a:spcBef>
                <a:spcPts val="100"/>
              </a:spcBef>
              <a:spcAft>
                <a:spcPts val="100"/>
              </a:spcAft>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817200" lvl="1" indent="-360000" algn="just">
              <a:spcBef>
                <a:spcPts val="100"/>
              </a:spcBef>
              <a:spcAft>
                <a:spcPts val="100"/>
              </a:spcAft>
            </a:pP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atölyesine katılma zorunluluğu</a:t>
            </a:r>
          </a:p>
          <a:p>
            <a:pPr marL="817200" lvl="1" indent="-360000" algn="just">
              <a:spcBef>
                <a:spcPts val="100"/>
              </a:spcBef>
              <a:spcAft>
                <a:spcPts val="100"/>
              </a:spcAft>
            </a:pP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Dersten başarısız sayılmak</a:t>
            </a:r>
          </a:p>
          <a:p>
            <a:pPr marL="817200" lvl="1" indent="-360000" algn="just">
              <a:spcBef>
                <a:spcPts val="100"/>
              </a:spcBef>
              <a:spcAft>
                <a:spcPts val="100"/>
              </a:spcAft>
            </a:pP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Disiplin cezası ile karşı karşıya kalmak</a:t>
            </a:r>
          </a:p>
          <a:p>
            <a:pPr marL="817200" lvl="1" indent="-360000" algn="just">
              <a:spcBef>
                <a:spcPts val="100"/>
              </a:spcBef>
              <a:spcAft>
                <a:spcPts val="100"/>
              </a:spcAft>
            </a:pPr>
            <a:r>
              <a:rPr lang="tr-TR" sz="28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Askıya alınma veya üniversiteden atılmak</a:t>
            </a:r>
          </a:p>
          <a:p>
            <a:pPr marL="0" indent="0">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Shabe</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2019 )</a:t>
            </a:r>
          </a:p>
        </p:txBody>
      </p:sp>
      <p:sp>
        <p:nvSpPr>
          <p:cNvPr id="7" name="Slayt Numarası Yer Tutucusu 6"/>
          <p:cNvSpPr>
            <a:spLocks noGrp="1"/>
          </p:cNvSpPr>
          <p:nvPr>
            <p:ph type="sldNum" sz="quarter" idx="12"/>
          </p:nvPr>
        </p:nvSpPr>
        <p:spPr/>
        <p:txBody>
          <a:bodyPr/>
          <a:lstStyle/>
          <a:p>
            <a:fld id="{6D22F896-40B5-4ADD-8801-0D06FADFA095}" type="slidenum">
              <a:rPr lang="en-US" smtClean="0"/>
              <a:t>50</a:t>
            </a:fld>
            <a:endParaRPr lang="en-US" dirty="0"/>
          </a:p>
        </p:txBody>
      </p:sp>
      <p:sp>
        <p:nvSpPr>
          <p:cNvPr id="8" name="Unvan 1"/>
          <p:cNvSpPr txBox="1">
            <a:spLocks/>
          </p:cNvSpPr>
          <p:nvPr/>
        </p:nvSpPr>
        <p:spPr>
          <a:xfrm>
            <a:off x="0" y="30992"/>
            <a:ext cx="11925837" cy="15247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ABD Üniversitelerinde </a:t>
            </a:r>
            <a:r>
              <a:rPr lang="tr" sz="4000" b="1" dirty="0">
                <a:solidFill>
                  <a:schemeClr val="accent5">
                    <a:lumMod val="75000"/>
                  </a:schemeClr>
                </a:solidFill>
                <a:latin typeface="Comic Sans MS" panose="030F0702030302020204" pitchFamily="66" charset="0"/>
                <a:sym typeface="Arial"/>
              </a:rPr>
              <a:t>İntihal Yaptırımları </a:t>
            </a:r>
            <a:endParaRPr lang="tr-TR" sz="40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568983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İntihal durumu</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(Avrupa)</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IPPHEAE</a:t>
            </a:r>
            <a:r>
              <a:rPr lang="tr-TR" b="1" dirty="0">
                <a:solidFill>
                  <a:schemeClr val="bg1"/>
                </a:solidFill>
                <a:latin typeface="Myriad Pro" panose="020B0503030403020204" pitchFamily="34" charset="0"/>
                <a:ea typeface="Arial"/>
                <a:cs typeface="Arial"/>
                <a:sym typeface="Arial"/>
                <a:rtl val="0"/>
              </a:rPr>
              <a:t> Projesi</a:t>
            </a:r>
            <a:br>
              <a:rPr lang="tr" b="1"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a:xfrm>
            <a:off x="838200" y="1825624"/>
            <a:ext cx="10515600" cy="4530725"/>
          </a:xfrm>
        </p:spPr>
        <p:txBody>
          <a:bodyPr>
            <a:noAutofit/>
          </a:bodyPr>
          <a:lstStyle/>
          <a:p>
            <a:pPr marL="0" indent="0" algn="just">
              <a:spcBef>
                <a:spcPts val="100"/>
              </a:spcBef>
              <a:spcAft>
                <a:spcPts val="100"/>
              </a:spcAf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Akademisyenler ve araştırmacılar için intihal yapmanın yaptırımları şunlardır :</a:t>
            </a:r>
          </a:p>
          <a:p>
            <a:pPr marL="360000" indent="-360000" algn="just">
              <a:spcBef>
                <a:spcPts val="100"/>
              </a:spcBef>
              <a:spcAft>
                <a:spcPts val="1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817200" lvl="1" indent="-360000" algn="just">
              <a:spcBef>
                <a:spcPts val="100"/>
              </a:spcBef>
              <a:spcAft>
                <a:spcPts val="100"/>
              </a:spcAft>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Bir dergi; yazarlarından kendi kurumuna intihal veya yayın ihlali yaptığını bildirmesini isteyebilir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Benos</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ve ark. 2005).</a:t>
            </a:r>
          </a:p>
          <a:p>
            <a:pPr marL="817200" lvl="1" indent="-360000" algn="just">
              <a:spcBef>
                <a:spcPts val="100"/>
              </a:spcBef>
              <a:spcAft>
                <a:spcPts val="100"/>
              </a:spcAft>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817200" lvl="1" indent="-360000" algn="just">
              <a:spcBef>
                <a:spcPts val="100"/>
              </a:spcBef>
              <a:spcAft>
                <a:spcPts val="100"/>
              </a:spcAft>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Federal fon yayının bir parçasıysa, tüzüğe göre soruşturma yapılması gerekir; sonuç belirlenene kadar klinik denemeler yapılabilir (</a:t>
            </a:r>
            <a:r>
              <a:rPr lang="tr-TR"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Viale</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2012).</a:t>
            </a:r>
          </a:p>
          <a:p>
            <a:pPr marL="360000" indent="-360000" algn="just">
              <a:spcBef>
                <a:spcPts val="100"/>
              </a:spcBef>
              <a:spcAft>
                <a:spcPts val="1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0" indent="0" algn="just">
              <a:spcBef>
                <a:spcPts val="100"/>
              </a:spcBef>
              <a:spcAft>
                <a:spcPts val="100"/>
              </a:spcAft>
              <a:buNone/>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Başka bir deyişle, intihal, itibarınıza ciddi zarar verebilir. Ek olarak, intihal yapmak araştırma fonlarının ve muhtemelen kişinin konumunun kaybına da yol açabilir.</a:t>
            </a:r>
          </a:p>
          <a:p>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51</a:t>
            </a:fld>
            <a:endParaRPr lang="en-US" dirty="0"/>
          </a:p>
        </p:txBody>
      </p:sp>
      <p:sp>
        <p:nvSpPr>
          <p:cNvPr id="8" name="Unvan 1"/>
          <p:cNvSpPr txBox="1">
            <a:spLocks/>
          </p:cNvSpPr>
          <p:nvPr/>
        </p:nvSpPr>
        <p:spPr>
          <a:xfrm>
            <a:off x="0" y="0"/>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tr" b="1" dirty="0">
                <a:latin typeface="Ebrima" panose="02000000000000000000" pitchFamily="2" charset="0"/>
                <a:ea typeface="Ebrima" panose="02000000000000000000" pitchFamily="2" charset="0"/>
                <a:cs typeface="Ebrima" panose="02000000000000000000" pitchFamily="2" charset="0"/>
                <a:sym typeface="Arial"/>
                <a:rtl val="0"/>
              </a:rPr>
            </a:br>
            <a:r>
              <a:rPr lang="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ABD Üniversitelerinde </a:t>
            </a:r>
            <a:r>
              <a:rPr lang="tr-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Yaptırımları  …………………………………………………………………………..</a:t>
            </a:r>
            <a:r>
              <a:rPr lang="tr-TR" sz="4000" b="1"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(devam) </a:t>
            </a:r>
          </a:p>
          <a:p>
            <a:endParaRPr lang="tr-TR" dirty="0"/>
          </a:p>
        </p:txBody>
      </p:sp>
    </p:spTree>
    <p:extLst>
      <p:ext uri="{BB962C8B-B14F-4D97-AF65-F5344CB8AC3E}">
        <p14:creationId xmlns:p14="http://schemas.microsoft.com/office/powerpoint/2010/main" val="3926784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İntihal durumu</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(Avrupa)</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IPPHEAE</a:t>
            </a:r>
            <a:r>
              <a:rPr lang="tr-TR" b="1" dirty="0">
                <a:solidFill>
                  <a:schemeClr val="bg1"/>
                </a:solidFill>
                <a:latin typeface="Myriad Pro" panose="020B0503030403020204" pitchFamily="34" charset="0"/>
                <a:ea typeface="Arial"/>
                <a:cs typeface="Arial"/>
                <a:sym typeface="Arial"/>
                <a:rtl val="0"/>
              </a:rPr>
              <a:t> Projesi</a:t>
            </a:r>
            <a:br>
              <a:rPr lang="tr" b="1"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p:txBody>
          <a:bodyPr>
            <a:noAutofit/>
          </a:bodyPr>
          <a:lstStyle/>
          <a:p>
            <a:pPr marL="0" indent="0" algn="just">
              <a:spcBef>
                <a:spcPts val="100"/>
              </a:spcBef>
              <a:spcAft>
                <a:spcPts val="100"/>
              </a:spcAft>
              <a:buNone/>
            </a:pP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Bailey’in</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(2012) bir </a:t>
            </a:r>
            <a:r>
              <a:rPr lang="tr-TR" sz="24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blogda</a:t>
            </a: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yayınladığı makalesine göre; </a:t>
            </a:r>
          </a:p>
          <a:p>
            <a:pPr marL="360000" indent="-360000" algn="just">
              <a:spcBef>
                <a:spcPts val="100"/>
              </a:spcBef>
              <a:spcAft>
                <a:spcPts val="100"/>
              </a:spcAft>
            </a:pPr>
            <a:endPar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marL="360000" indent="-360000" algn="just">
              <a:spcBef>
                <a:spcPts val="100"/>
              </a:spcBef>
              <a:spcAft>
                <a:spcPts val="100"/>
              </a:spcAft>
            </a:pPr>
            <a:r>
              <a:rPr lang="tr-TR" sz="24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Siber suçları önlemek amacıyla Filipinlerde yeni yaptırımlar “özel kanunlar” başlığında oluşturulmuştur. Bu düzenlemelerle intihalin bazı türleri sadece uygun olmayan bir davranış değil, aynı zamanda telif hakkı ihlali olarak değerlendirildiği için 3-6 yıl arası hapis ve 1.200-3.600 $ para cezası yaptırımı ile yer almaktadır.</a:t>
            </a:r>
          </a:p>
          <a:p>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52</a:t>
            </a:fld>
            <a:endParaRPr lang="en-US" dirty="0"/>
          </a:p>
        </p:txBody>
      </p:sp>
      <p:sp>
        <p:nvSpPr>
          <p:cNvPr id="8" name="Unvan 1"/>
          <p:cNvSpPr txBox="1">
            <a:spLocks/>
          </p:cNvSpPr>
          <p:nvPr/>
        </p:nvSpPr>
        <p:spPr>
          <a:xfrm>
            <a:off x="27039" y="8962"/>
            <a:ext cx="118583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Asya’daki </a:t>
            </a:r>
            <a:r>
              <a:rPr lang="tr-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Üniversitelerde İntihal Yaptırımları</a:t>
            </a:r>
            <a:endParaRPr lang="tr-TR" sz="4000"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4151681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chemeClr val="accent5">
                    <a:lumMod val="75000"/>
                  </a:schemeClr>
                </a:solidFill>
                <a:latin typeface="Comic Sans MS" panose="030F0702030302020204" pitchFamily="66" charset="0"/>
              </a:rPr>
              <a:t>Türkiye’de Etik Kurul Yapılanması </a:t>
            </a:r>
          </a:p>
        </p:txBody>
      </p:sp>
      <p:sp>
        <p:nvSpPr>
          <p:cNvPr id="3" name="İçerik Yer Tutucusu 2"/>
          <p:cNvSpPr>
            <a:spLocks noGrp="1"/>
          </p:cNvSpPr>
          <p:nvPr>
            <p:ph idx="1"/>
          </p:nvPr>
        </p:nvSpPr>
        <p:spPr/>
        <p:txBody>
          <a:bodyPr>
            <a:normAutofit fontScale="92500" lnSpcReduction="10000"/>
          </a:bodyPr>
          <a:lstStyle/>
          <a:p>
            <a:pPr algn="just"/>
            <a:r>
              <a:rPr lang="tr-TR" dirty="0">
                <a:solidFill>
                  <a:schemeClr val="accent5">
                    <a:lumMod val="75000"/>
                  </a:schemeClr>
                </a:solidFill>
                <a:latin typeface="Comic Sans MS" panose="030F0702030302020204" pitchFamily="66" charset="0"/>
              </a:rPr>
              <a:t>1993 yılında Sağlık Bakanlığı tarafından  insanlar üzerinde uygulanacak ilaç araştırmaların etik boyutlarını düzenleyen “ İlaç araştırmaları hakkında yönetmelik “ yürürlüğe girmiştir.</a:t>
            </a:r>
          </a:p>
          <a:p>
            <a:pPr algn="just"/>
            <a:r>
              <a:rPr lang="tr-TR" dirty="0">
                <a:solidFill>
                  <a:schemeClr val="accent5">
                    <a:lumMod val="75000"/>
                  </a:schemeClr>
                </a:solidFill>
                <a:latin typeface="Comic Sans MS" panose="030F0702030302020204" pitchFamily="66" charset="0"/>
              </a:rPr>
              <a:t>2001 yılında TÜBİTAK Araştırma ve Yayın Etiği Kurulunun oluşturulması. </a:t>
            </a:r>
          </a:p>
          <a:p>
            <a:pPr algn="just"/>
            <a:r>
              <a:rPr lang="tr-TR" dirty="0">
                <a:solidFill>
                  <a:schemeClr val="accent5">
                    <a:lumMod val="75000"/>
                  </a:schemeClr>
                </a:solidFill>
                <a:latin typeface="Comic Sans MS" panose="030F0702030302020204" pitchFamily="66" charset="0"/>
              </a:rPr>
              <a:t>2001 yılında üniversitelerde etik kurulların oluşturulması.</a:t>
            </a:r>
          </a:p>
          <a:p>
            <a:pPr algn="just"/>
            <a:r>
              <a:rPr lang="tr-TR" dirty="0">
                <a:solidFill>
                  <a:schemeClr val="accent5">
                    <a:lumMod val="75000"/>
                  </a:schemeClr>
                </a:solidFill>
                <a:latin typeface="Comic Sans MS" panose="030F0702030302020204" pitchFamily="66" charset="0"/>
              </a:rPr>
              <a:t>2001 yılında Üniversitelerarası Kurul Doçentlik Sınavı Etik Komisyonunun kurulması.</a:t>
            </a:r>
          </a:p>
          <a:p>
            <a:pPr algn="just"/>
            <a:r>
              <a:rPr lang="tr-TR" dirty="0">
                <a:solidFill>
                  <a:schemeClr val="accent5">
                    <a:lumMod val="75000"/>
                  </a:schemeClr>
                </a:solidFill>
                <a:latin typeface="Comic Sans MS" panose="030F0702030302020204" pitchFamily="66" charset="0"/>
              </a:rPr>
              <a:t>2007 yılında YÖK’te Sağlık Bilimleri, Fen ve Mühendislik Bilimleri, Sosyal Bilimler alanında üç ayrı uzmanlık komisyonu oluşturulması.</a:t>
            </a:r>
          </a:p>
          <a:p>
            <a:pPr marL="0" indent="0" algn="just">
              <a:buNone/>
            </a:pPr>
            <a:r>
              <a:rPr lang="tr-TR" dirty="0">
                <a:solidFill>
                  <a:schemeClr val="accent5">
                    <a:lumMod val="75000"/>
                  </a:schemeClr>
                </a:solidFill>
                <a:latin typeface="Comic Sans MS" panose="030F0702030302020204" pitchFamily="66" charset="0"/>
              </a:rPr>
              <a:t>							(</a:t>
            </a:r>
            <a:r>
              <a:rPr lang="tr-TR" b="1" dirty="0">
                <a:solidFill>
                  <a:schemeClr val="accent5">
                    <a:lumMod val="75000"/>
                  </a:schemeClr>
                </a:solidFill>
                <a:latin typeface="Comic Sans MS" panose="030F0702030302020204" pitchFamily="66" charset="0"/>
              </a:rPr>
              <a:t>Ruacan,2008)</a:t>
            </a:r>
          </a:p>
          <a:p>
            <a:pPr algn="just"/>
            <a:endParaRPr lang="tr-TR" dirty="0">
              <a:solidFill>
                <a:schemeClr val="accent5">
                  <a:lumMod val="75000"/>
                </a:schemeClr>
              </a:solidFill>
              <a:latin typeface="Comic Sans MS" panose="030F0702030302020204" pitchFamily="66" charset="0"/>
            </a:endParaRPr>
          </a:p>
          <a:p>
            <a:pPr algn="just"/>
            <a:endParaRPr lang="tr-TR" dirty="0">
              <a:solidFill>
                <a:schemeClr val="accent5">
                  <a:lumMod val="75000"/>
                </a:schemeClr>
              </a:solidFill>
              <a:latin typeface="Comic Sans MS" panose="030F0702030302020204" pitchFamily="66" charset="0"/>
            </a:endParaRPr>
          </a:p>
          <a:p>
            <a:pPr algn="just"/>
            <a:endParaRPr lang="tr-TR" dirty="0">
              <a:solidFill>
                <a:schemeClr val="accent5">
                  <a:lumMod val="75000"/>
                </a:schemeClr>
              </a:solidFill>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29DDEC52-7181-4F70-B69F-7526E13C2C2D}" type="slidenum">
              <a:rPr lang="tr-TR" smtClean="0"/>
              <a:t>53</a:t>
            </a:fld>
            <a:endParaRPr lang="tr-TR"/>
          </a:p>
        </p:txBody>
      </p:sp>
    </p:spTree>
    <p:extLst>
      <p:ext uri="{BB962C8B-B14F-4D97-AF65-F5344CB8AC3E}">
        <p14:creationId xmlns:p14="http://schemas.microsoft.com/office/powerpoint/2010/main" val="3851768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chemeClr val="accent5">
                    <a:lumMod val="75000"/>
                  </a:schemeClr>
                </a:solidFill>
                <a:latin typeface="Comic Sans MS" panose="030F0702030302020204" pitchFamily="66" charset="0"/>
              </a:rPr>
              <a:t>Türkiye’deki Bazı Üniversitelerde Etik Kurulların Yapılanmasına İlişkin Tarihçe </a:t>
            </a:r>
          </a:p>
        </p:txBody>
      </p:sp>
      <p:sp>
        <p:nvSpPr>
          <p:cNvPr id="3" name="İçerik Yer Tutucusu 2"/>
          <p:cNvSpPr>
            <a:spLocks noGrp="1"/>
          </p:cNvSpPr>
          <p:nvPr>
            <p:ph idx="1"/>
          </p:nvPr>
        </p:nvSpPr>
        <p:spPr>
          <a:xfrm>
            <a:off x="838200" y="1847850"/>
            <a:ext cx="10515600" cy="4351338"/>
          </a:xfrm>
        </p:spPr>
        <p:txBody>
          <a:bodyPr>
            <a:noAutofit/>
          </a:bodyPr>
          <a:lstStyle/>
          <a:p>
            <a:pPr algn="just"/>
            <a:r>
              <a:rPr lang="tr-TR" sz="2400" dirty="0">
                <a:solidFill>
                  <a:schemeClr val="accent5">
                    <a:lumMod val="75000"/>
                  </a:schemeClr>
                </a:solidFill>
                <a:latin typeface="Comic Sans MS" panose="030F0702030302020204" pitchFamily="66" charset="0"/>
              </a:rPr>
              <a:t>ODTÜ, Uygulamalı Etik Araştırma Merkezinin kurulması (Ağustos,2002). </a:t>
            </a:r>
          </a:p>
          <a:p>
            <a:pPr algn="just"/>
            <a:r>
              <a:rPr lang="tr-TR" sz="2400" dirty="0">
                <a:solidFill>
                  <a:schemeClr val="accent5">
                    <a:lumMod val="75000"/>
                  </a:schemeClr>
                </a:solidFill>
                <a:latin typeface="Comic Sans MS" panose="030F0702030302020204" pitchFamily="66" charset="0"/>
              </a:rPr>
              <a:t>Ankara Üniversitesi, Etik Kurulu (15 Nisan 2008 Üniversite Senato kararı ile) oluşturulmuştur.</a:t>
            </a:r>
          </a:p>
          <a:p>
            <a:pPr algn="just"/>
            <a:r>
              <a:rPr lang="tr-TR" sz="2400" dirty="0">
                <a:solidFill>
                  <a:schemeClr val="accent5">
                    <a:lumMod val="75000"/>
                  </a:schemeClr>
                </a:solidFill>
                <a:latin typeface="Comic Sans MS" panose="030F0702030302020204" pitchFamily="66" charset="0"/>
              </a:rPr>
              <a:t>İstanbul Üniversitesi,  Bilim Etik Kurulu kurucu üyelerinin Senato tarafından belirlenmesi ve atanması (2011).</a:t>
            </a:r>
          </a:p>
          <a:p>
            <a:pPr algn="just"/>
            <a:r>
              <a:rPr lang="tr-TR" sz="2400" dirty="0">
                <a:solidFill>
                  <a:schemeClr val="accent5">
                    <a:lumMod val="75000"/>
                  </a:schemeClr>
                </a:solidFill>
                <a:latin typeface="Comic Sans MS" panose="030F0702030302020204" pitchFamily="66" charset="0"/>
              </a:rPr>
              <a:t>Hacettepe Üniversitesi, Yayın Etiği Komisyonu Yönergesi (17 Ekim 2012 Üniversite Senato kararı ile) oluşturulmuştur.</a:t>
            </a:r>
          </a:p>
          <a:p>
            <a:pPr algn="just"/>
            <a:endParaRPr lang="tr-TR" sz="2400" dirty="0">
              <a:solidFill>
                <a:schemeClr val="accent5">
                  <a:lumMod val="75000"/>
                </a:schemeClr>
              </a:solidFill>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29DDEC52-7181-4F70-B69F-7526E13C2C2D}" type="slidenum">
              <a:rPr lang="tr-TR" smtClean="0"/>
              <a:t>54</a:t>
            </a:fld>
            <a:endParaRPr lang="tr-TR"/>
          </a:p>
        </p:txBody>
      </p:sp>
    </p:spTree>
    <p:extLst>
      <p:ext uri="{BB962C8B-B14F-4D97-AF65-F5344CB8AC3E}">
        <p14:creationId xmlns:p14="http://schemas.microsoft.com/office/powerpoint/2010/main" val="4267242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000" b="1" dirty="0">
                <a:solidFill>
                  <a:schemeClr val="accent5">
                    <a:lumMod val="75000"/>
                  </a:schemeClr>
                </a:solidFill>
                <a:latin typeface="Comic Sans MS" panose="030F0702030302020204" pitchFamily="66" charset="0"/>
              </a:rPr>
              <a:t>Türkiye’deki Bazı Üniversitelerde Etik Kurulların Yapılanmasına İlişkin Tarihçe </a:t>
            </a:r>
            <a:br>
              <a:rPr lang="tr-TR" sz="4000" b="1" dirty="0">
                <a:solidFill>
                  <a:schemeClr val="accent5">
                    <a:lumMod val="75000"/>
                  </a:schemeClr>
                </a:solidFill>
                <a:latin typeface="Comic Sans MS" panose="030F0702030302020204" pitchFamily="66" charset="0"/>
              </a:rPr>
            </a:br>
            <a:r>
              <a:rPr lang="tr-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t>
            </a:r>
            <a:r>
              <a:rPr lang="tr-TR" sz="4000" b="1"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(devam)</a:t>
            </a:r>
            <a:endParaRPr lang="tr-TR" sz="4000" b="1" dirty="0">
              <a:solidFill>
                <a:schemeClr val="accent5">
                  <a:lumMod val="75000"/>
                </a:schemeClr>
              </a:solidFill>
              <a:latin typeface="Comic Sans MS" panose="030F0702030302020204" pitchFamily="66" charset="0"/>
            </a:endParaRPr>
          </a:p>
        </p:txBody>
      </p:sp>
      <p:sp>
        <p:nvSpPr>
          <p:cNvPr id="3" name="İçerik Yer Tutucusu 2"/>
          <p:cNvSpPr>
            <a:spLocks noGrp="1"/>
          </p:cNvSpPr>
          <p:nvPr>
            <p:ph idx="1"/>
          </p:nvPr>
        </p:nvSpPr>
        <p:spPr/>
        <p:txBody>
          <a:bodyPr>
            <a:normAutofit lnSpcReduction="10000"/>
          </a:bodyPr>
          <a:lstStyle/>
          <a:p>
            <a:pPr algn="just"/>
            <a:r>
              <a:rPr lang="tr-TR" sz="2400" dirty="0">
                <a:solidFill>
                  <a:schemeClr val="accent5">
                    <a:lumMod val="75000"/>
                  </a:schemeClr>
                </a:solidFill>
                <a:latin typeface="Comic Sans MS" panose="030F0702030302020204" pitchFamily="66" charset="0"/>
              </a:rPr>
              <a:t>Ege Üniversitesi, Bilimsel Araştırma ve Yayın Etiği Kurulları kuruluşu (Üniversite Senatosunun 11.12.2012 tarih ve 20 sayılı kararı ile kurulmuş, Üniversitemiz Senatosunun 23.03.2017 tarihli ve 3/8 sayılı kararı ile EGEBAYEK kapsamında; sağlık bilimleri, fen ve mühendislik bilimleri ve sosyal ve beşeri bilimler olmak üzere 3 ayrı Alt Kurul oluşturulmuştur). </a:t>
            </a:r>
          </a:p>
          <a:p>
            <a:pPr algn="just"/>
            <a:r>
              <a:rPr lang="tr-TR" sz="2400" dirty="0">
                <a:solidFill>
                  <a:schemeClr val="accent5">
                    <a:lumMod val="75000"/>
                  </a:schemeClr>
                </a:solidFill>
                <a:latin typeface="Comic Sans MS" panose="030F0702030302020204" pitchFamily="66" charset="0"/>
              </a:rPr>
              <a:t>İstanbul Teknik Üniversitesi, Etik Kurulları Yönergesi (“Sağlık ve Mühendislik Bilimleri İnsan Araştırmaları” ve “Sosyal ve Beşeri Bilimler İnsan Araştırmaları ” Etik Kurullarını), 04 Aralık 2014 tarihli Üniversite Senato kararı ile uygulamaya konulmuştur. </a:t>
            </a:r>
          </a:p>
          <a:p>
            <a:pPr algn="just"/>
            <a:r>
              <a:rPr lang="tr-TR" sz="2400" dirty="0">
                <a:solidFill>
                  <a:schemeClr val="accent5">
                    <a:lumMod val="75000"/>
                  </a:schemeClr>
                </a:solidFill>
                <a:latin typeface="Comic Sans MS" panose="030F0702030302020204" pitchFamily="66" charset="0"/>
              </a:rPr>
              <a:t>Yıldız Teknik Üniversitesi, Bilimsel Araştırma ve Yayın Etiği kurulu yönergesi (Üniversite Senatosunun 21.04.2021 tarihli kararı ile) yeniden düzenlenmiş ve uygulamaya konulmuştur.</a:t>
            </a:r>
          </a:p>
          <a:p>
            <a:pPr marL="0" indent="0" algn="just">
              <a:buNone/>
            </a:pPr>
            <a:endParaRPr lang="tr-TR" sz="2400" dirty="0">
              <a:solidFill>
                <a:schemeClr val="accent5">
                  <a:lumMod val="75000"/>
                </a:schemeClr>
              </a:solidFill>
              <a:latin typeface="Comic Sans MS" panose="030F0702030302020204" pitchFamily="66" charset="0"/>
            </a:endParaRPr>
          </a:p>
          <a:p>
            <a:pPr algn="just"/>
            <a:endParaRPr lang="tr-TR" dirty="0">
              <a:solidFill>
                <a:schemeClr val="accent5">
                  <a:lumMod val="75000"/>
                </a:schemeClr>
              </a:solidFill>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29DDEC52-7181-4F70-B69F-7526E13C2C2D}" type="slidenum">
              <a:rPr lang="tr-TR" smtClean="0"/>
              <a:t>55</a:t>
            </a:fld>
            <a:endParaRPr lang="tr-TR"/>
          </a:p>
        </p:txBody>
      </p:sp>
    </p:spTree>
    <p:extLst>
      <p:ext uri="{BB962C8B-B14F-4D97-AF65-F5344CB8AC3E}">
        <p14:creationId xmlns:p14="http://schemas.microsoft.com/office/powerpoint/2010/main" val="2534224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000" b="1" dirty="0">
                <a:solidFill>
                  <a:schemeClr val="accent5">
                    <a:lumMod val="75000"/>
                  </a:schemeClr>
                </a:solidFill>
                <a:latin typeface="Comic Sans MS" panose="030F0702030302020204" pitchFamily="66" charset="0"/>
              </a:rPr>
              <a:t>Türkiye’deki Bazı Üniversitelerde Etik Kurulların Yapılanmasına İlişkin Tarihçe</a:t>
            </a:r>
            <a:br>
              <a:rPr lang="tr-TR" sz="4000" b="1" dirty="0">
                <a:solidFill>
                  <a:schemeClr val="accent5">
                    <a:lumMod val="75000"/>
                  </a:schemeClr>
                </a:solidFill>
                <a:latin typeface="Comic Sans MS" panose="030F0702030302020204" pitchFamily="66" charset="0"/>
              </a:rPr>
            </a:br>
            <a:r>
              <a:rPr lang="tr-TR" sz="4000"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t>
            </a:r>
            <a:r>
              <a:rPr lang="tr-TR" sz="4000" b="1"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(devam)</a:t>
            </a:r>
            <a:r>
              <a:rPr lang="tr-TR" sz="4000" b="1" dirty="0">
                <a:solidFill>
                  <a:schemeClr val="accent5">
                    <a:lumMod val="75000"/>
                  </a:schemeClr>
                </a:solidFill>
                <a:latin typeface="Comic Sans MS" panose="030F0702030302020204" pitchFamily="66" charset="0"/>
              </a:rPr>
              <a:t> </a:t>
            </a:r>
          </a:p>
        </p:txBody>
      </p:sp>
      <p:sp>
        <p:nvSpPr>
          <p:cNvPr id="3" name="İçerik Yer Tutucusu 2"/>
          <p:cNvSpPr>
            <a:spLocks noGrp="1"/>
          </p:cNvSpPr>
          <p:nvPr>
            <p:ph idx="1"/>
          </p:nvPr>
        </p:nvSpPr>
        <p:spPr>
          <a:xfrm>
            <a:off x="838200" y="2043113"/>
            <a:ext cx="10515600" cy="4133850"/>
          </a:xfrm>
        </p:spPr>
        <p:txBody>
          <a:bodyPr>
            <a:normAutofit/>
          </a:bodyPr>
          <a:lstStyle/>
          <a:p>
            <a:pPr algn="just"/>
            <a:r>
              <a:rPr lang="tr-TR" sz="2400" dirty="0">
                <a:solidFill>
                  <a:schemeClr val="accent5">
                    <a:lumMod val="75000"/>
                  </a:schemeClr>
                </a:solidFill>
                <a:latin typeface="Comic Sans MS" panose="030F0702030302020204" pitchFamily="66" charset="0"/>
              </a:rPr>
              <a:t>Gebze Teknik Üniversitesi, Etik İlkeleri ve Etik Kurulu Yönergesi (Üniversite Senatosunun 01.04.2021 tarihli kararı ile) yeniden düzenlenmiş ve uygulamaya konulmuştur.</a:t>
            </a:r>
          </a:p>
          <a:p>
            <a:pPr algn="just"/>
            <a:endParaRPr lang="tr-TR" sz="2400" dirty="0">
              <a:solidFill>
                <a:schemeClr val="accent5">
                  <a:lumMod val="75000"/>
                </a:schemeClr>
              </a:solidFill>
              <a:latin typeface="Comic Sans MS" panose="030F0702030302020204" pitchFamily="66" charset="0"/>
            </a:endParaRPr>
          </a:p>
          <a:p>
            <a:pPr algn="just"/>
            <a:r>
              <a:rPr lang="tr-TR" sz="2400" dirty="0">
                <a:solidFill>
                  <a:schemeClr val="accent5">
                    <a:lumMod val="75000"/>
                  </a:schemeClr>
                </a:solidFill>
                <a:latin typeface="Comic Sans MS" panose="030F0702030302020204" pitchFamily="66" charset="0"/>
              </a:rPr>
              <a:t>Gazi Üniversitesi, Etik Komisyonu Yönergesi (Üniversite Senatosunun 07.11. 2019 tarih ve 14 sayılı Senato kararı ile kabul edilen “Gazi Üniversitesi Etik Davranış İlkeleri ve Etik Komisyonu Yönergesi” kaldırılarak) 01.10.2020 tarihinde uygulamaya konulmuştur.</a:t>
            </a:r>
          </a:p>
          <a:p>
            <a:pPr algn="just"/>
            <a:endParaRPr lang="tr-TR" sz="2400" dirty="0">
              <a:solidFill>
                <a:schemeClr val="accent5">
                  <a:lumMod val="75000"/>
                </a:schemeClr>
              </a:solidFill>
              <a:latin typeface="Comic Sans MS" panose="030F0702030302020204" pitchFamily="66" charset="0"/>
            </a:endParaRPr>
          </a:p>
          <a:p>
            <a:pPr algn="just"/>
            <a:endParaRPr lang="tr-TR" sz="2400" dirty="0">
              <a:solidFill>
                <a:schemeClr val="accent5">
                  <a:lumMod val="75000"/>
                </a:schemeClr>
              </a:solidFill>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29DDEC52-7181-4F70-B69F-7526E13C2C2D}" type="slidenum">
              <a:rPr lang="tr-TR" smtClean="0"/>
              <a:t>56</a:t>
            </a:fld>
            <a:endParaRPr lang="tr-TR"/>
          </a:p>
        </p:txBody>
      </p:sp>
    </p:spTree>
    <p:extLst>
      <p:ext uri="{BB962C8B-B14F-4D97-AF65-F5344CB8AC3E}">
        <p14:creationId xmlns:p14="http://schemas.microsoft.com/office/powerpoint/2010/main" val="2495192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65928"/>
            <a:ext cx="10515600" cy="1325563"/>
          </a:xfrm>
        </p:spPr>
        <p:txBody>
          <a:bodyPr>
            <a:normAutofit fontScale="90000"/>
          </a:bodyPr>
          <a:lstStyle/>
          <a:p>
            <a:pPr lvl="0"/>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Avrupa)</a:t>
            </a:r>
            <a:b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br>
            <a:r>
              <a:rPr lang="tr-TR" b="1" dirty="0">
                <a:solidFill>
                  <a:schemeClr val="bg1"/>
                </a:solidFill>
                <a:latin typeface="Ebrima" panose="02000000000000000000" pitchFamily="2" charset="0"/>
                <a:ea typeface="Ebrima" panose="02000000000000000000" pitchFamily="2" charset="0"/>
                <a:cs typeface="Ebrima" panose="02000000000000000000" pitchFamily="2" charset="0"/>
                <a:sym typeface="Arial"/>
                <a:rtl val="0"/>
              </a:rPr>
              <a:t>IPPHEAE</a:t>
            </a:r>
            <a:r>
              <a:rPr lang="tr-TR" b="1" dirty="0">
                <a:solidFill>
                  <a:schemeClr val="bg1"/>
                </a:solidFill>
                <a:latin typeface="Myriad Pro" panose="020B0503030403020204" pitchFamily="34" charset="0"/>
                <a:ea typeface="Arial"/>
                <a:cs typeface="Arial"/>
                <a:sym typeface="Arial"/>
                <a:rtl val="0"/>
              </a:rPr>
              <a:t> Projesi</a:t>
            </a:r>
            <a:br>
              <a:rPr lang="tr" b="1" dirty="0">
                <a:solidFill>
                  <a:schemeClr val="bg1"/>
                </a:solidFill>
                <a:latin typeface="Myriad Pro" panose="020B0503030403020204" pitchFamily="34" charset="0"/>
                <a:ea typeface="Arial"/>
                <a:cs typeface="Arial"/>
                <a:sym typeface="Arial"/>
                <a:rtl val="0"/>
              </a:rPr>
            </a:br>
            <a:endParaRPr lang="tr-TR" dirty="0"/>
          </a:p>
        </p:txBody>
      </p:sp>
      <p:sp>
        <p:nvSpPr>
          <p:cNvPr id="3" name="İçerik Yer Tutucusu 2"/>
          <p:cNvSpPr>
            <a:spLocks noGrp="1"/>
          </p:cNvSpPr>
          <p:nvPr>
            <p:ph idx="1"/>
          </p:nvPr>
        </p:nvSpPr>
        <p:spPr>
          <a:xfrm>
            <a:off x="838200" y="1614747"/>
            <a:ext cx="10515600" cy="4351338"/>
          </a:xfrm>
        </p:spPr>
        <p:txBody>
          <a:bodyPr>
            <a:noAutofit/>
          </a:bodyPr>
          <a:lstStyle/>
          <a:p>
            <a:pPr marL="0" lvl="0" indent="0" algn="just">
              <a:spcBef>
                <a:spcPts val="100"/>
              </a:spcBef>
              <a:spcAft>
                <a:spcPts val="100"/>
              </a:spcAft>
              <a:buNone/>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YÖK, intihalin tanımını bütün kapsamı ile açıkça yapmalı ve hangi davranışların intihal olduğunu açıkça belirlemelidir.</a:t>
            </a:r>
          </a:p>
          <a:p>
            <a:pPr marL="360000" lvl="0" indent="-360000" algn="just">
              <a:spcBef>
                <a:spcPts val="100"/>
              </a:spcBef>
              <a:spcAft>
                <a:spcPts val="100"/>
              </a:spcAft>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lvl="0" algn="just">
              <a:spcBef>
                <a:spcPts val="100"/>
              </a:spcBef>
              <a:spcAft>
                <a:spcPts val="100"/>
              </a:spcAft>
              <a:buFont typeface="Wingdings" panose="05000000000000000000" pitchFamily="2" charset="2"/>
              <a:buChar char="Ø"/>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Üniversitelerde etik bir gereklilik olarak intihal konusunun üzerine gidilmelidir.</a:t>
            </a:r>
          </a:p>
          <a:p>
            <a:pPr lvl="0" algn="just">
              <a:spcBef>
                <a:spcPts val="100"/>
              </a:spcBef>
              <a:spcAft>
                <a:spcPts val="100"/>
              </a:spcAft>
              <a:buFont typeface="Wingdings" panose="05000000000000000000" pitchFamily="2" charset="2"/>
              <a:buChar char="Ø"/>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Üniversitelerde intihal tespit programlarının kullanımının yaygınlaştırılması sağlanmalıdır.</a:t>
            </a:r>
          </a:p>
          <a:p>
            <a:pPr lvl="0" algn="just">
              <a:spcBef>
                <a:spcPts val="100"/>
              </a:spcBef>
              <a:spcAft>
                <a:spcPts val="100"/>
              </a:spcAft>
              <a:buFont typeface="Wingdings" panose="05000000000000000000" pitchFamily="2" charset="2"/>
              <a:buChar char="Ø"/>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konusu üniversiteler bünyesinde kurulan ve genellikle insan ve hayvan deneylerini konu alan etik kurullarının çalışma alanına dâhil edilmelidir.</a:t>
            </a:r>
          </a:p>
          <a:p>
            <a:pPr lvl="0" algn="just">
              <a:spcBef>
                <a:spcPts val="100"/>
              </a:spcBef>
              <a:spcAft>
                <a:spcPts val="100"/>
              </a:spcAft>
              <a:buFont typeface="Wingdings" panose="05000000000000000000" pitchFamily="2" charset="2"/>
              <a:buChar char="Ø"/>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57</a:t>
            </a:fld>
            <a:endParaRPr lang="en-US" dirty="0"/>
          </a:p>
        </p:txBody>
      </p:sp>
      <p:sp>
        <p:nvSpPr>
          <p:cNvPr id="8" name="Unvan 1"/>
          <p:cNvSpPr txBox="1">
            <a:spLocks/>
          </p:cNvSpPr>
          <p:nvPr/>
        </p:nvSpPr>
        <p:spPr>
          <a:xfrm>
            <a:off x="678425" y="94051"/>
            <a:ext cx="1067537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a:solidFill>
                  <a:schemeClr val="accent5">
                    <a:lumMod val="75000"/>
                  </a:schemeClr>
                </a:solidFill>
                <a:latin typeface="Comic Sans MS" panose="030F0702030302020204" pitchFamily="66" charset="0"/>
                <a:sym typeface="Arial"/>
              </a:rPr>
              <a:t>Öneriler</a:t>
            </a:r>
            <a:endParaRPr lang="tr-TR" sz="40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286784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752138"/>
            <a:ext cx="10515600" cy="4351338"/>
          </a:xfrm>
        </p:spPr>
        <p:txBody>
          <a:bodyPr>
            <a:noAutofit/>
          </a:bodyPr>
          <a:lstStyle/>
          <a:p>
            <a:pPr algn="just">
              <a:spcBef>
                <a:spcPts val="100"/>
              </a:spcBef>
              <a:spcAft>
                <a:spcPts val="100"/>
              </a:spcAft>
              <a:buFont typeface="Wingdings" panose="05000000000000000000" pitchFamily="2" charset="2"/>
              <a:buChar char="Ø"/>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ile ilgili eğitimler hazırlanmalı, üniversitelerin internet siteleri aracılığı ile öğrencilerin ve akademisyenlerin bu eğitimlere ulaşması sağlanmalıdır.</a:t>
            </a: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pPr lvl="0" algn="just">
              <a:spcBef>
                <a:spcPts val="100"/>
              </a:spcBef>
              <a:spcAft>
                <a:spcPts val="100"/>
              </a:spcAft>
              <a:buFont typeface="Wingdings" panose="05000000000000000000" pitchFamily="2" charset="2"/>
              <a:buChar char="Ø"/>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Üniversitelerde intihal ile ilgili seminerler, paneller ya da bilim günleri yapılmalı, öğrencilerin ve akademisyenlerin bu aktivitelere katılması sağlanmalıdır.</a:t>
            </a:r>
          </a:p>
          <a:p>
            <a:pPr marL="360000" lvl="0" indent="-360000" algn="just">
              <a:spcBef>
                <a:spcPts val="100"/>
              </a:spcBef>
              <a:spcAft>
                <a:spcPts val="100"/>
              </a:spcAft>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Üniversitelerde özellikle öğrencilerine ödev veren akademisyenlerin, öğrencilerini intihal konusunda uyarmaları ve bilgilendirmeleri sağlanmalıdır.</a:t>
            </a:r>
          </a:p>
          <a:p>
            <a:endParaRPr lang="tr-TR" dirty="0">
              <a:ea typeface="Ebrima" panose="02000000000000000000" pitchFamily="2" charset="0"/>
              <a:cs typeface="Ebrima" panose="02000000000000000000" pitchFamily="2" charset="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58</a:t>
            </a:fld>
            <a:endParaRPr lang="en-US" dirty="0"/>
          </a:p>
        </p:txBody>
      </p:sp>
      <p:sp>
        <p:nvSpPr>
          <p:cNvPr id="8" name="Unvan 1"/>
          <p:cNvSpPr txBox="1">
            <a:spLocks/>
          </p:cNvSpPr>
          <p:nvPr/>
        </p:nvSpPr>
        <p:spPr>
          <a:xfrm>
            <a:off x="838200" y="165929"/>
            <a:ext cx="110201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a:solidFill>
                  <a:schemeClr val="accent5">
                    <a:lumMod val="75000"/>
                  </a:schemeClr>
                </a:solidFill>
                <a:latin typeface="Comic Sans MS" panose="030F0702030302020204" pitchFamily="66" charset="0"/>
                <a:sym typeface="Arial"/>
              </a:rPr>
              <a:t>Öneriler </a:t>
            </a:r>
            <a:r>
              <a:rPr lang="tr" sz="4000" b="1" dirty="0">
                <a:solidFill>
                  <a:schemeClr val="accent5">
                    <a:lumMod val="75000"/>
                  </a:schemeClr>
                </a:solidFill>
                <a:latin typeface="Comic Sans MS" panose="030F0702030302020204" pitchFamily="66" charset="0"/>
                <a:sym typeface="Arial"/>
              </a:rPr>
              <a:t>.</a:t>
            </a:r>
            <a:r>
              <a:rPr lang="tr-TR" sz="4000" b="1" dirty="0">
                <a:solidFill>
                  <a:schemeClr val="accent5">
                    <a:lumMod val="75000"/>
                  </a:schemeClr>
                </a:solidFill>
                <a:latin typeface="Comic Sans MS" panose="030F0702030302020204" pitchFamily="66" charset="0"/>
                <a:sym typeface="Arial"/>
              </a:rPr>
              <a:t>………………………………..……….… </a:t>
            </a:r>
            <a:r>
              <a:rPr lang="tr-TR" sz="4000" b="1" i="1" dirty="0">
                <a:solidFill>
                  <a:schemeClr val="accent5">
                    <a:lumMod val="75000"/>
                  </a:schemeClr>
                </a:solidFill>
                <a:latin typeface="Comic Sans MS" panose="030F0702030302020204" pitchFamily="66" charset="0"/>
                <a:sym typeface="Arial"/>
              </a:rPr>
              <a:t>(devam)</a:t>
            </a:r>
            <a:endParaRPr lang="tr-TR" sz="40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420656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7382" y="1873629"/>
            <a:ext cx="10515600" cy="4351338"/>
          </a:xfrm>
        </p:spPr>
        <p:txBody>
          <a:bodyPr>
            <a:noAutofit/>
          </a:bodyPr>
          <a:lstStyle/>
          <a:p>
            <a:pPr lvl="0" algn="just">
              <a:spcBef>
                <a:spcPts val="100"/>
              </a:spcBef>
              <a:spcAft>
                <a:spcPts val="100"/>
              </a:spcAft>
              <a:buFont typeface="Wingdings" panose="05000000000000000000" pitchFamily="2" charset="2"/>
              <a:buChar char="Ø"/>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İntihal ile ilgili hazırlanacak bilgilendirme broşürleri üniversite kayıt dönemlerinde öğrencilere dağıtılmalıdır.</a:t>
            </a:r>
          </a:p>
          <a:p>
            <a:pPr lvl="0" algn="just">
              <a:spcBef>
                <a:spcPts val="100"/>
              </a:spcBef>
              <a:spcAft>
                <a:spcPts val="100"/>
              </a:spcAft>
              <a:buFont typeface="Wingdings" panose="05000000000000000000" pitchFamily="2" charset="2"/>
              <a:buChar char="Ø"/>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lvl="0" algn="just">
              <a:spcBef>
                <a:spcPts val="100"/>
              </a:spcBef>
              <a:spcAft>
                <a:spcPts val="100"/>
              </a:spcAft>
              <a:buFont typeface="Wingdings" panose="05000000000000000000" pitchFamily="2" charset="2"/>
              <a:buChar char="Ø"/>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Derslerde intihal konusuna yer verilmelidir.</a:t>
            </a:r>
          </a:p>
          <a:p>
            <a:pPr marL="0" lvl="0" indent="0" algn="just">
              <a:spcBef>
                <a:spcPts val="100"/>
              </a:spcBef>
              <a:spcAft>
                <a:spcPts val="100"/>
              </a:spcAft>
              <a:buNone/>
            </a:pPr>
            <a:endPar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pPr lvl="0" algn="just">
              <a:spcBef>
                <a:spcPts val="100"/>
              </a:spcBef>
              <a:spcAft>
                <a:spcPts val="100"/>
              </a:spcAft>
              <a:buFont typeface="Wingdings" panose="05000000000000000000" pitchFamily="2" charset="2"/>
              <a:buChar char="Ø"/>
            </a:pP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Üniversitelerde rektörlük, dekanlıklara bağlı fakülteler, yüksek okul müdürlükleri üniversite kütüphanesi koordinasyonu ile bilgilendirilmeli ve bilinçlendirme yapılmalıdır.</a:t>
            </a:r>
            <a:endParaRPr lang="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endParaRPr>
          </a:p>
          <a:p>
            <a:endParaRPr lang="tr-TR" dirty="0">
              <a:ea typeface="Ebrima" panose="02000000000000000000" pitchFamily="2" charset="0"/>
              <a:cs typeface="Ebrima" panose="02000000000000000000" pitchFamily="2" charset="0"/>
            </a:endParaRPr>
          </a:p>
        </p:txBody>
      </p:sp>
      <p:sp>
        <p:nvSpPr>
          <p:cNvPr id="7" name="Slayt Numarası Yer Tutucusu 6"/>
          <p:cNvSpPr>
            <a:spLocks noGrp="1"/>
          </p:cNvSpPr>
          <p:nvPr>
            <p:ph type="sldNum" sz="quarter" idx="12"/>
          </p:nvPr>
        </p:nvSpPr>
        <p:spPr/>
        <p:txBody>
          <a:bodyPr/>
          <a:lstStyle/>
          <a:p>
            <a:fld id="{6D22F896-40B5-4ADD-8801-0D06FADFA095}" type="slidenum">
              <a:rPr lang="en-US" smtClean="0"/>
              <a:t>59</a:t>
            </a:fld>
            <a:endParaRPr lang="en-US" dirty="0"/>
          </a:p>
        </p:txBody>
      </p:sp>
      <p:sp>
        <p:nvSpPr>
          <p:cNvPr id="8" name="Unvan 1"/>
          <p:cNvSpPr txBox="1">
            <a:spLocks/>
          </p:cNvSpPr>
          <p:nvPr/>
        </p:nvSpPr>
        <p:spPr>
          <a:xfrm>
            <a:off x="838200" y="165929"/>
            <a:ext cx="110201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a:solidFill>
                  <a:schemeClr val="accent5">
                    <a:lumMod val="75000"/>
                  </a:schemeClr>
                </a:solidFill>
                <a:latin typeface="Comic Sans MS" panose="030F0702030302020204" pitchFamily="66" charset="0"/>
                <a:sym typeface="Arial"/>
              </a:rPr>
              <a:t>Öneriler </a:t>
            </a:r>
            <a:r>
              <a:rPr lang="tr" sz="4000" b="1" dirty="0">
                <a:solidFill>
                  <a:schemeClr val="accent5">
                    <a:lumMod val="75000"/>
                  </a:schemeClr>
                </a:solidFill>
                <a:latin typeface="Comic Sans MS" panose="030F0702030302020204" pitchFamily="66" charset="0"/>
                <a:sym typeface="Arial"/>
              </a:rPr>
              <a:t>.</a:t>
            </a:r>
            <a:r>
              <a:rPr lang="tr-TR" sz="4000" b="1" dirty="0">
                <a:solidFill>
                  <a:schemeClr val="accent5">
                    <a:lumMod val="75000"/>
                  </a:schemeClr>
                </a:solidFill>
                <a:latin typeface="Comic Sans MS" panose="030F0702030302020204" pitchFamily="66" charset="0"/>
                <a:sym typeface="Arial"/>
              </a:rPr>
              <a:t>………………………………..……….… </a:t>
            </a:r>
            <a:r>
              <a:rPr lang="tr-TR" sz="4000" b="1" i="1" dirty="0">
                <a:solidFill>
                  <a:schemeClr val="accent5">
                    <a:lumMod val="75000"/>
                  </a:schemeClr>
                </a:solidFill>
                <a:latin typeface="Comic Sans MS" panose="030F0702030302020204" pitchFamily="66" charset="0"/>
                <a:sym typeface="Arial"/>
              </a:rPr>
              <a:t>(devam)</a:t>
            </a:r>
            <a:endParaRPr lang="tr-TR" sz="40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55956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676400" y="255965"/>
            <a:ext cx="10515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tr-TR" sz="4800" b="1" dirty="0">
                <a:solidFill>
                  <a:schemeClr val="accent5">
                    <a:lumMod val="75000"/>
                  </a:schemeClr>
                </a:solidFill>
                <a:latin typeface="Comic Sans MS" panose="030F0702030302020204" pitchFamily="66" charset="0"/>
                <a:ea typeface="+mj-ea"/>
                <a:cs typeface="+mj-cs"/>
              </a:rPr>
              <a:t>		</a:t>
            </a:r>
            <a:r>
              <a:rPr lang="tr-TR" sz="4000" b="1" dirty="0">
                <a:solidFill>
                  <a:srgbClr val="FF0000"/>
                </a:solidFill>
                <a:latin typeface="Comic Sans MS" panose="030F0702030302020204" pitchFamily="66" charset="0"/>
                <a:ea typeface="+mj-ea"/>
                <a:cs typeface="+mj-cs"/>
              </a:rPr>
              <a:t>İdeal Üniversite’nin</a:t>
            </a:r>
            <a:br>
              <a:rPr lang="tr-TR" sz="4000" b="1" dirty="0">
                <a:solidFill>
                  <a:srgbClr val="FF0000"/>
                </a:solidFill>
                <a:latin typeface="Comic Sans MS" panose="030F0702030302020204" pitchFamily="66" charset="0"/>
                <a:ea typeface="+mj-ea"/>
                <a:cs typeface="+mj-cs"/>
              </a:rPr>
            </a:br>
            <a:r>
              <a:rPr lang="tr-TR" sz="4000" b="1" dirty="0">
                <a:solidFill>
                  <a:srgbClr val="FF0000"/>
                </a:solidFill>
                <a:latin typeface="Comic Sans MS" panose="030F0702030302020204" pitchFamily="66" charset="0"/>
                <a:ea typeface="+mj-ea"/>
                <a:cs typeface="+mj-cs"/>
              </a:rPr>
              <a:t> 	OLMAZSA </a:t>
            </a:r>
            <a:r>
              <a:rPr lang="tr-TR" sz="4000" b="1" dirty="0" err="1">
                <a:solidFill>
                  <a:srgbClr val="FF0000"/>
                </a:solidFill>
                <a:latin typeface="Comic Sans MS" panose="030F0702030302020204" pitchFamily="66" charset="0"/>
                <a:ea typeface="+mj-ea"/>
                <a:cs typeface="+mj-cs"/>
              </a:rPr>
              <a:t>OLMAZ’ları</a:t>
            </a:r>
            <a:r>
              <a:rPr lang="tr-TR" sz="4000" b="1" dirty="0">
                <a:solidFill>
                  <a:srgbClr val="FF0000"/>
                </a:solidFill>
                <a:latin typeface="Comic Sans MS" panose="030F0702030302020204" pitchFamily="66" charset="0"/>
                <a:ea typeface="+mj-ea"/>
                <a:cs typeface="+mj-cs"/>
              </a:rPr>
              <a:t> !..</a:t>
            </a:r>
            <a:endParaRPr lang="en-US" altLang="en-US" sz="4000" b="1" dirty="0">
              <a:solidFill>
                <a:srgbClr val="FF0000"/>
              </a:solidFill>
              <a:latin typeface="Comic Sans MS" panose="030F0702030302020204" pitchFamily="66" charset="0"/>
              <a:ea typeface="+mj-ea"/>
              <a:cs typeface="+mj-cs"/>
            </a:endParaRP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41044071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224598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1155305" y="1105389"/>
            <a:ext cx="10319772" cy="5250961"/>
          </a:xfrm>
          <a:prstGeom prst="rect">
            <a:avLst/>
          </a:prstGeom>
        </p:spPr>
      </p:pic>
      <p:sp>
        <p:nvSpPr>
          <p:cNvPr id="6" name="Dikdörtgen 5"/>
          <p:cNvSpPr/>
          <p:nvPr/>
        </p:nvSpPr>
        <p:spPr>
          <a:xfrm>
            <a:off x="2885734" y="416679"/>
            <a:ext cx="6439583" cy="369332"/>
          </a:xfrm>
          <a:prstGeom prst="rect">
            <a:avLst/>
          </a:prstGeom>
        </p:spPr>
        <p:txBody>
          <a:bodyPr wrap="none">
            <a:spAutoFit/>
          </a:bodyPr>
          <a:lstStyle/>
          <a:p>
            <a:pPr algn="ctr">
              <a:spcBef>
                <a:spcPts val="1200"/>
              </a:spcBef>
              <a:spcAft>
                <a:spcPts val="600"/>
              </a:spcAft>
            </a:pPr>
            <a:r>
              <a:rPr lang="tr-TR" b="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Tablo 2:</a:t>
            </a:r>
            <a:r>
              <a:rPr lang="tr-TR"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İntihal tespiti yapan yazılımların karşılaştırılması</a:t>
            </a:r>
          </a:p>
        </p:txBody>
      </p:sp>
      <p:sp>
        <p:nvSpPr>
          <p:cNvPr id="8" name="Slayt Numarası Yer Tutucusu 7"/>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2224258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0876" y="0"/>
            <a:ext cx="10232923" cy="959725"/>
          </a:xfrm>
        </p:spPr>
        <p:txBody>
          <a:bodyPr>
            <a:normAutofit/>
          </a:bodyPr>
          <a:lstStyle/>
          <a:p>
            <a:r>
              <a:rPr lang="tr" sz="4000" b="1" dirty="0">
                <a:solidFill>
                  <a:schemeClr val="accent5">
                    <a:lumMod val="75000"/>
                  </a:schemeClr>
                </a:solidFill>
                <a:latin typeface="Comic Sans MS" panose="030F0702030302020204" pitchFamily="66" charset="0"/>
                <a:sym typeface="Arial"/>
              </a:rPr>
              <a:t>Kaynakça</a:t>
            </a:r>
            <a:endParaRPr lang="tr-TR" sz="4000" b="1" dirty="0">
              <a:solidFill>
                <a:schemeClr val="accent5">
                  <a:lumMod val="75000"/>
                </a:schemeClr>
              </a:solidFill>
              <a:latin typeface="Comic Sans MS" panose="030F0702030302020204" pitchFamily="66" charset="0"/>
            </a:endParaRPr>
          </a:p>
        </p:txBody>
      </p:sp>
      <p:sp>
        <p:nvSpPr>
          <p:cNvPr id="4" name="İçerik Yer Tutucusu 3"/>
          <p:cNvSpPr>
            <a:spLocks noGrp="1"/>
          </p:cNvSpPr>
          <p:nvPr>
            <p:ph idx="1"/>
          </p:nvPr>
        </p:nvSpPr>
        <p:spPr>
          <a:xfrm>
            <a:off x="838200" y="959725"/>
            <a:ext cx="10641037" cy="5317348"/>
          </a:xfrm>
        </p:spPr>
        <p:txBody>
          <a:bodyPr>
            <a:noAutofit/>
          </a:bodyPr>
          <a:lstStyle/>
          <a:p>
            <a:pPr lvl="0" algn="just"/>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Abdi, A.,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Idris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Alguliyev</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R.M. ve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Aliguliyev</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R.M. (2015). PDLK: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detection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using</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linguistic</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knowledge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Expert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Systems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with</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Applications, 42, 8936-8946.</a:t>
            </a:r>
          </a:p>
          <a:p>
            <a:pPr lvl="0"/>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Al-</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Tai</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M. (2010, Eylül).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Work</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based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learning</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and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employers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engagement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Sözel bildiri, 4. Uluslararası Bilgisayar ve Öğretim Teknolojileri Sempozyumu, Konya, Türkiye.</a:t>
            </a:r>
          </a:p>
          <a:p>
            <a:pPr lvl="0"/>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Bailey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J., (2012).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Criminalizing</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plagiarism</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the</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Philippines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u="sng"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http://www.ithenticate.com/</a:t>
            </a:r>
            <a:r>
              <a:rPr lang="tr-TR" sz="1200" u="sng"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plagiarism-detection-blog</a:t>
            </a:r>
            <a:r>
              <a:rPr lang="tr-TR" sz="1200" u="sng"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a:t>
            </a:r>
            <a:r>
              <a:rPr lang="tr-TR" sz="1200" u="sng"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bid</a:t>
            </a:r>
            <a:r>
              <a:rPr lang="tr-TR" sz="1200" u="sng"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/87800/Criminalizing-Plagiarism-in-the-Philippines#.V2fbd2iLSUk</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[Ziyaret Tarihi: 20 Haziran 2016].</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Benos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Dale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J.,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Jorge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Fabres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John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Farmer</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Jessica</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P.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Gutierrez</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Kristin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Hennessy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David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Kosek</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Joo</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Hyoung</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Lee,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Dragos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Olteanu</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Tara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Russell</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Faheem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Shaikh</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Kai</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Wang</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(2005).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Ethics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scientific</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publication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Adv</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Physiol</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Educ</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29: 59–74, 2005; doi:10.1152/advan.00056.2004</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Bolay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S.H.  (2004).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Felsefeye Giriş.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Akçağ</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Yayınları. Ankara</a:t>
            </a:r>
          </a:p>
          <a:p>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Dow, G.T., (2015). Do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cheaters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never</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prosper</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The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impact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of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examples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expertise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and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cognitive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load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on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cryptomnesia</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and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inadvertent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self-</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of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creative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tasks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Creativity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Research</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Journal</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Pr>
              <a:t>, 27 (1), 47-57.</a:t>
            </a:r>
          </a:p>
          <a:p>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Eray, O.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Bilimsel yayınlarda etik kurallar,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3"/>
              </a:rPr>
              <a:t>URL:http://file.atuder.org.tr/_atuder.org/fileUpload/b4ubXMVGembd.pdf</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[Erişim:27.04.2019] </a:t>
            </a:r>
          </a:p>
          <a:p>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Ergül, Ş.,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Etik, URL: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4"/>
              </a:rPr>
              <a:t>https://tkgm.gov.tr/sites/default/files/icerik/ekleri/etik.pdf</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[Erişim:27.04.2019]</a:t>
            </a:r>
          </a:p>
          <a:p>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Ertekin,C.,Berker,N.,Tolun,A.,Ülkü,D.2002. Bilimsel Araştırmada Etik ve Sorunları. Türkiye Bilimler Akademisi Yayınları, Sıra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no</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1. 67 sayfa.  ISBN: 975-8593-12-9.</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Eymen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U.E., (2003). Bilimsel Bir Araştırman Nasıl Hazırlanır?, </a:t>
            </a:r>
            <a:r>
              <a:rPr lang="nn-NO"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Kalite Ofisi YayÍn No: 6</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URL: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5"/>
              </a:rPr>
              <a:t>www.istatistikmerkezi.com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[Erişim:27.04.2019]</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Foltýnek</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Čech</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F., (2012).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Attitude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to</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different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European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countries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Acta</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Universitatis</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Agriculturae</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Silviculturae</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Mendelianae</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Brunensis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60 (7), 71-80.</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Glendinning</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 (2015).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Promoting</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maturity</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policies</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for</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plagiarism</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across</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Europe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and</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beyond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u="sng"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6"/>
              </a:rPr>
              <a:t>https://www.coe.int/t/DG4/EDUCATION/etined/Irene_Glendinning_PragueForum2015.pdf</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[Ziyaret Tarihi: 16 Mayıs 2016].</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Gücükoğlu</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B., Ayvaz Reis, Z. (2016). Türkiye’de ve Dünya’da İntihalin Yaptırımları. 16. Akademik Bilişim, İÇEL, TÜRKIYE, 5-7 Şubat 2014, Bildiri Kitabı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Eds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Mustafa Akgül, Ufuk Çağlayan, Ethem Derman, Attila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Özgit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189-197, ISBN: 978-605-85087-5-0, Basım Tarihi:2016, (bildiri no:323)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7"/>
              </a:rPr>
              <a:t>http://ab.org.tr/ab14/bildiri/323.pdf</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p>
          <a:p>
            <a:pPr lvl="0"/>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Günal,İ</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(2010). Yayın Etiği ve Sorunları, Dokuz Eylül Üniversitesi Hemşirelik Yüksekokulu Elektronik Dergisi (</a:t>
            </a:r>
            <a:r>
              <a:rPr lang="it-IT"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DEUHYO ED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r>
              <a:rPr lang="it-IT"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3 (1), 54-56</a:t>
            </a:r>
            <a:endPar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endPar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endParaRPr lang="tr-TR" sz="1200" dirty="0">
              <a:latin typeface="Ebrima" panose="02000000000000000000" pitchFamily="2" charset="0"/>
              <a:ea typeface="Ebrima" panose="02000000000000000000" pitchFamily="2" charset="0"/>
              <a:cs typeface="Ebrima" panose="02000000000000000000" pitchFamily="2" charset="0"/>
            </a:endParaRPr>
          </a:p>
          <a:p>
            <a:endParaRPr lang="tr-TR" sz="1200" dirty="0">
              <a:latin typeface="Ebrima" panose="02000000000000000000" pitchFamily="2" charset="0"/>
              <a:ea typeface="Ebrima" panose="02000000000000000000" pitchFamily="2" charset="0"/>
              <a:cs typeface="Ebrima" panose="02000000000000000000" pitchFamily="2" charset="0"/>
            </a:endParaRPr>
          </a:p>
          <a:p>
            <a:pPr lvl="0"/>
            <a:endParaRPr lang="tr-TR" sz="1200" dirty="0">
              <a:latin typeface="Ebrima" panose="02000000000000000000" pitchFamily="2" charset="0"/>
              <a:ea typeface="Ebrima" panose="02000000000000000000" pitchFamily="2" charset="0"/>
              <a:cs typeface="Ebrima" panose="02000000000000000000" pitchFamily="2" charset="0"/>
              <a:sym typeface="Arial"/>
              <a:rtl val="0"/>
            </a:endParaRPr>
          </a:p>
          <a:p>
            <a:endParaRPr lang="tr-TR" sz="1200" dirty="0">
              <a:latin typeface="Ebrima" panose="02000000000000000000" pitchFamily="2" charset="0"/>
              <a:ea typeface="Ebrima" panose="02000000000000000000" pitchFamily="2" charset="0"/>
              <a:cs typeface="Ebrima" panose="02000000000000000000" pitchFamily="2" charset="0"/>
            </a:endParaRPr>
          </a:p>
        </p:txBody>
      </p:sp>
      <p:sp>
        <p:nvSpPr>
          <p:cNvPr id="6" name="Slayt Numarası Yer Tutucusu 5"/>
          <p:cNvSpPr>
            <a:spLocks noGrp="1"/>
          </p:cNvSpPr>
          <p:nvPr>
            <p:ph type="sldNum" sz="quarter" idx="12"/>
          </p:nvPr>
        </p:nvSpPr>
        <p:spPr>
          <a:xfrm>
            <a:off x="9969910" y="6356350"/>
            <a:ext cx="1383890" cy="365125"/>
          </a:xfrm>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1140898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normAutofit/>
          </a:bodyPr>
          <a:lstStyle/>
          <a:p>
            <a:pPr algn="ctr"/>
            <a:r>
              <a:rPr lang="tr" sz="4000" b="1" dirty="0">
                <a:solidFill>
                  <a:schemeClr val="accent5">
                    <a:lumMod val="75000"/>
                  </a:schemeClr>
                </a:solidFill>
                <a:latin typeface="Comic Sans MS" panose="030F0702030302020204" pitchFamily="66" charset="0"/>
                <a:sym typeface="Arial"/>
              </a:rPr>
              <a:t>Kaynakça</a:t>
            </a:r>
            <a:r>
              <a:rPr lang="tr" sz="4000" dirty="0">
                <a:solidFill>
                  <a:schemeClr val="accent5">
                    <a:lumMod val="75000"/>
                  </a:schemeClr>
                </a:solidFill>
                <a:latin typeface="Comic Sans MS" panose="030F0702030302020204" pitchFamily="66" charset="0"/>
                <a:sym typeface="Arial"/>
              </a:rPr>
              <a:t>.............................................(devamı)</a:t>
            </a:r>
            <a:endParaRPr lang="tr-TR" sz="4000" dirty="0">
              <a:solidFill>
                <a:schemeClr val="accent5">
                  <a:lumMod val="75000"/>
                </a:schemeClr>
              </a:solidFill>
              <a:latin typeface="Comic Sans MS" panose="030F0702030302020204" pitchFamily="66" charset="0"/>
            </a:endParaRPr>
          </a:p>
        </p:txBody>
      </p:sp>
      <p:sp>
        <p:nvSpPr>
          <p:cNvPr id="4" name="İçerik Yer Tutucusu 3"/>
          <p:cNvSpPr>
            <a:spLocks noGrp="1"/>
          </p:cNvSpPr>
          <p:nvPr>
            <p:ph idx="1"/>
          </p:nvPr>
        </p:nvSpPr>
        <p:spPr>
          <a:xfrm>
            <a:off x="942535" y="1061884"/>
            <a:ext cx="10691448" cy="4582021"/>
          </a:xfrm>
        </p:spPr>
        <p:txBody>
          <a:bodyPr>
            <a:noAutofit/>
          </a:bodyPr>
          <a:lstStyle/>
          <a:p>
            <a:pPr lvl="0"/>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IPPHEAE Projesi Konsorsiyumu, (2013).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Impact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of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policies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for</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higher</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education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across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Europe: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Comparison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of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policies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for</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academic</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integrity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higher</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education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across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the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European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Union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http://ketlib.lib.unipi.gr/</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xmlui</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bitstream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handle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2"/>
              </a:rPr>
              <a:t>/ket/814/Comparison%20of%20policies%20for%20Academic%20Integrity%20in%20Higher%20Education%20across%20the%20European%20Union.pdf?sequence=2</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[Ziyaret Tarihi: 14 Mayıs 2016].</a:t>
            </a:r>
          </a:p>
          <a:p>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Kant, I. (1995). Ahlâk Metafiziğinin Temellendirilmesi. (Çev. İ.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Kuçuradi</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Ankara: Hacettepe Üniversitesi Yayınları. </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Karasar</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N. (2016). Bilimsel Araştırma Yöntemi. Nobel Akademik Yayıncılık. İstanbul</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Lindsay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B. (2010).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Rates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of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student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disciplinary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action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Australian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universities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Australian</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Universities</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Review</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52 (2), 27-32.</a:t>
            </a:r>
          </a:p>
          <a:p>
            <a:r>
              <a:rPr lang="en-US"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Lorenza</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Shabe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February 28, 2018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Date </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3" tooltip="All articles by Lorenza Shabe"/>
              </a:rPr>
              <a:t> </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updated: March 29, 2019</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Consequences of 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4"/>
              </a:rPr>
              <a:t>https://www.scribbr.com/plagiarism/consequences-of-plagiarism/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[Ziyaret Tarihi: 15 Nisan 2019].</a:t>
            </a:r>
            <a:endPar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Madray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 (2007),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Developing</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students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awareness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of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Crisis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opportunities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Library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Philosophy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Practice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Çalışma 134.</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Michalska</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 (2012).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Student</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national</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differences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across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Europe,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Fifth</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International </a:t>
            </a:r>
            <a:r>
              <a:rPr lang="tr-TR" sz="1200" i="1"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Plagiarism</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Conference (IIP 2012)</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17 Temmuz 2012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Newcastle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t>
            </a:r>
          </a:p>
          <a:p>
            <a:pPr lvl="0"/>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Plagiarism.org,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n.d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Types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of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Available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http://plagiarism.org/plagiarism101/types-of-plagiarism (Erişim Tarihi: 7 Ocak 2014), </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Ruacan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Ş. (2005). Bilimsel Araştırma ve Yayınlarda Etik İlkeler, </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Gazi Tıp Dergisi, Cilt 16: Sayı 4: 147-149</a:t>
            </a:r>
          </a:p>
          <a:p>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Ruacan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tl val="0"/>
              </a:rPr>
              <a:t>, Ş.2008. Türkiye’de Etik Kurulları. Türkiye Bilimler Akademisi Yayınları, Bilim Etiği Elkitabı. Sıra no:17.100 sayfa. ISBN: 978-9944-252-16-4. Ankara.</a:t>
            </a:r>
          </a:p>
          <a:p>
            <a:pPr lvl="0"/>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Serengil, Y. (2006). İntihal, Üniversite ve Toplum, 6 (1).</a:t>
            </a:r>
          </a:p>
          <a:p>
            <a:pPr lvl="0"/>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Smedley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Crawford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T. ve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Cloete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L. (2015). An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intervention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aimed</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reducing</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plagiarism</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in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undergraduate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nursing</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students</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Nurse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Education</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in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Practice</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sym typeface="Arial"/>
                <a:rtl val="0"/>
              </a:rPr>
              <a:t>, 15, 168-173.</a:t>
            </a:r>
          </a:p>
          <a:p>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Türk Dil Kurumu, (</a:t>
            </a:r>
            <a:r>
              <a:rPr lang="tr-TR"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t.y</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tr-TR"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Aşırma</a:t>
            </a:r>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https://sozluk.gov.tr/, [Ziyaret Tarihi: 28 Ocak 2023].</a:t>
            </a:r>
          </a:p>
          <a:p>
            <a:r>
              <a:rPr lang="en-US" sz="1200" dirty="0" err="1">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Viale</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P. H. (2012). Avoiding Plagiarism in Professional Writing.</a:t>
            </a:r>
            <a:r>
              <a:rPr lang="en-US"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Journal of the Advanced Practitioner in Oncology</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 </a:t>
            </a:r>
            <a:r>
              <a:rPr lang="en-US" sz="1200" i="1"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3 </a:t>
            </a:r>
            <a:r>
              <a:rPr lang="en-US"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rPr>
              <a:t>(3), 134–135.</a:t>
            </a:r>
            <a:endPar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endParaRPr>
          </a:p>
          <a:p>
            <a:r>
              <a:rPr lang="tr-TR" sz="1200" dirty="0">
                <a:solidFill>
                  <a:schemeClr val="accent5">
                    <a:lumMod val="75000"/>
                  </a:schemeClr>
                </a:solidFill>
                <a:latin typeface="Comic Sans MS" panose="030F0702030302020204" pitchFamily="66" charset="0"/>
                <a:ea typeface="Ebrima" panose="02000000000000000000" pitchFamily="2" charset="0"/>
                <a:cs typeface="Ebrima" panose="02000000000000000000" pitchFamily="2" charset="0"/>
                <a:hlinkClick r:id="rId5"/>
              </a:rPr>
              <a:t>https://www.yok.gov.tr/Sayfalar/Kurumsal/mevzuat/bilimsel-arastirma-ve-etik-yonetmeligi.aspx</a:t>
            </a:r>
          </a:p>
          <a:p>
            <a:endParaRPr lang="tr-TR" sz="1200" dirty="0">
              <a:latin typeface="Ebrima" panose="02000000000000000000" pitchFamily="2" charset="0"/>
              <a:ea typeface="Ebrima" panose="02000000000000000000" pitchFamily="2" charset="0"/>
              <a:cs typeface="Ebrima" panose="02000000000000000000" pitchFamily="2" charset="0"/>
            </a:endParaRPr>
          </a:p>
          <a:p>
            <a:endParaRPr lang="tr-TR" sz="1200" dirty="0">
              <a:latin typeface="Ebrima" panose="02000000000000000000" pitchFamily="2" charset="0"/>
              <a:ea typeface="Ebrima" panose="02000000000000000000" pitchFamily="2" charset="0"/>
              <a:cs typeface="Ebrima" panose="02000000000000000000" pitchFamily="2" charset="0"/>
            </a:endParaRPr>
          </a:p>
          <a:p>
            <a:endParaRPr lang="tr-TR" sz="1200" dirty="0">
              <a:latin typeface="Ebrima" panose="02000000000000000000" pitchFamily="2" charset="0"/>
              <a:ea typeface="Ebrima" panose="02000000000000000000" pitchFamily="2" charset="0"/>
              <a:cs typeface="Ebrima" panose="02000000000000000000" pitchFamily="2" charset="0"/>
            </a:endParaRPr>
          </a:p>
          <a:p>
            <a:pPr lvl="0"/>
            <a:endParaRPr lang="tr-TR" sz="1200" dirty="0">
              <a:latin typeface="Ebrima" panose="02000000000000000000" pitchFamily="2" charset="0"/>
              <a:ea typeface="Ebrima" panose="02000000000000000000" pitchFamily="2" charset="0"/>
              <a:cs typeface="Ebrima" panose="02000000000000000000" pitchFamily="2" charset="0"/>
              <a:sym typeface="Arial"/>
              <a:rtl val="0"/>
            </a:endParaRPr>
          </a:p>
          <a:p>
            <a:endParaRPr lang="tr-TR" sz="1200" dirty="0">
              <a:latin typeface="Ebrima" panose="02000000000000000000" pitchFamily="2" charset="0"/>
              <a:ea typeface="Ebrima" panose="02000000000000000000" pitchFamily="2" charset="0"/>
              <a:cs typeface="Ebrima" panose="02000000000000000000" pitchFamily="2" charset="0"/>
            </a:endParaRPr>
          </a:p>
        </p:txBody>
      </p:sp>
      <p:sp>
        <p:nvSpPr>
          <p:cNvPr id="6" name="Slayt Numarası Yer Tutucusu 5"/>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308429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a:xfrm>
            <a:off x="1511070" y="383089"/>
            <a:ext cx="45719" cy="6031938"/>
          </a:xfrm>
          <a:prstGeom prst="rect">
            <a:avLst/>
          </a:prstGeom>
          <a:solidFill>
            <a:srgbClr val="D04040"/>
          </a:soli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kern="0">
              <a:solidFill>
                <a:prstClr val="white"/>
              </a:solidFill>
              <a:latin typeface="Calibri" panose="020F0502020204030204"/>
            </a:endParaRPr>
          </a:p>
        </p:txBody>
      </p:sp>
      <p:sp>
        <p:nvSpPr>
          <p:cNvPr id="19" name="Freeform 18"/>
          <p:cNvSpPr/>
          <p:nvPr/>
        </p:nvSpPr>
        <p:spPr>
          <a:xfrm>
            <a:off x="1869952" y="1753638"/>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Özerklik</a:t>
            </a:r>
            <a:endParaRPr lang="en-US" sz="2400" b="1" dirty="0">
              <a:solidFill>
                <a:schemeClr val="accent5">
                  <a:lumMod val="75000"/>
                </a:schemeClr>
              </a:solidFill>
              <a:latin typeface="Comic Sans MS" panose="030F0702030302020204" pitchFamily="66" charset="0"/>
            </a:endParaRPr>
          </a:p>
        </p:txBody>
      </p:sp>
      <p:sp>
        <p:nvSpPr>
          <p:cNvPr id="20" name="Freeform 19"/>
          <p:cNvSpPr/>
          <p:nvPr/>
        </p:nvSpPr>
        <p:spPr>
          <a:xfrm>
            <a:off x="1869952" y="3004564"/>
            <a:ext cx="2752725" cy="788987"/>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Liyakat</a:t>
            </a:r>
            <a:endParaRPr lang="en-US" sz="2400" b="1" dirty="0">
              <a:solidFill>
                <a:schemeClr val="accent5">
                  <a:lumMod val="75000"/>
                </a:schemeClr>
              </a:solidFill>
              <a:latin typeface="Comic Sans MS" panose="030F0702030302020204" pitchFamily="66" charset="0"/>
            </a:endParaRPr>
          </a:p>
        </p:txBody>
      </p:sp>
      <p:sp>
        <p:nvSpPr>
          <p:cNvPr id="21" name="Freeform 20"/>
          <p:cNvSpPr/>
          <p:nvPr/>
        </p:nvSpPr>
        <p:spPr>
          <a:xfrm>
            <a:off x="1869952" y="547893"/>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D04040"/>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latin typeface="Comic Sans MS" panose="030F0702030302020204" pitchFamily="66" charset="0"/>
              </a:rPr>
              <a:t>Akademik Özgürlük</a:t>
            </a:r>
            <a:endParaRPr lang="en-US" sz="2400" b="1" dirty="0">
              <a:solidFill>
                <a:schemeClr val="bg1"/>
              </a:solidFill>
              <a:latin typeface="Comic Sans MS" panose="030F0702030302020204" pitchFamily="66" charset="0"/>
            </a:endParaRPr>
          </a:p>
        </p:txBody>
      </p:sp>
      <p:sp>
        <p:nvSpPr>
          <p:cNvPr id="23" name="Isosceles Triangle 22"/>
          <p:cNvSpPr/>
          <p:nvPr/>
        </p:nvSpPr>
        <p:spPr>
          <a:xfrm rot="5400000">
            <a:off x="1361269" y="778081"/>
            <a:ext cx="704850" cy="244475"/>
          </a:xfrm>
          <a:prstGeom prst="triangle">
            <a:avLst/>
          </a:prstGeom>
          <a:solidFill>
            <a:srgbClr val="D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4" name="Freeform 23"/>
          <p:cNvSpPr/>
          <p:nvPr/>
        </p:nvSpPr>
        <p:spPr>
          <a:xfrm>
            <a:off x="1869951" y="4278025"/>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Hareketlilik</a:t>
            </a:r>
            <a:endParaRPr lang="en-US" sz="2400" b="1" dirty="0">
              <a:solidFill>
                <a:schemeClr val="accent5">
                  <a:lumMod val="75000"/>
                </a:schemeClr>
              </a:solidFill>
              <a:latin typeface="Comic Sans MS" panose="030F0702030302020204" pitchFamily="66" charset="0"/>
            </a:endParaRPr>
          </a:p>
        </p:txBody>
      </p:sp>
      <p:sp>
        <p:nvSpPr>
          <p:cNvPr id="25617" name="Rectangle 1"/>
          <p:cNvSpPr>
            <a:spLocks noChangeArrowheads="1"/>
          </p:cNvSpPr>
          <p:nvPr/>
        </p:nvSpPr>
        <p:spPr bwMode="auto">
          <a:xfrm>
            <a:off x="6107589" y="56603"/>
            <a:ext cx="5776901" cy="4672048"/>
          </a:xfrm>
          <a:prstGeom prst="rect">
            <a:avLst/>
          </a:prstGeom>
          <a:solidFill>
            <a:schemeClr val="accent3">
              <a:lumMod val="60000"/>
              <a:lumOff val="40000"/>
            </a:schemeClr>
          </a:solidFill>
          <a:ln>
            <a:noFill/>
          </a:ln>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800100" indent="-34290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609600" indent="-609600">
              <a:lnSpc>
                <a:spcPct val="90000"/>
              </a:lnSpc>
              <a:buNone/>
              <a:defRPr/>
            </a:pPr>
            <a:endParaRPr lang="tr-TR" dirty="0">
              <a:solidFill>
                <a:schemeClr val="accent1">
                  <a:lumMod val="75000"/>
                </a:schemeClr>
              </a:solidFill>
              <a:ea typeface="Verdana" panose="020B0604030504040204" pitchFamily="34" charset="0"/>
            </a:endParaRPr>
          </a:p>
          <a:p>
            <a:pPr marL="609600" indent="-609600" algn="ctr">
              <a:lnSpc>
                <a:spcPct val="90000"/>
              </a:lnSpc>
              <a:buNone/>
              <a:defRPr/>
            </a:pPr>
            <a:r>
              <a:rPr lang="tr-TR" b="1" dirty="0">
                <a:solidFill>
                  <a:schemeClr val="accent5">
                    <a:lumMod val="75000"/>
                  </a:schemeClr>
                </a:solidFill>
                <a:latin typeface="Comic Sans MS" panose="030F0702030302020204" pitchFamily="66" charset="0"/>
                <a:ea typeface="Verdana" panose="020B0604030504040204" pitchFamily="34" charset="0"/>
              </a:rPr>
              <a:t>Öğretim elemanlarının sahip olması gereken akademik özgürlüğün üç temel boyutu vardır:</a:t>
            </a:r>
          </a:p>
          <a:p>
            <a:pPr algn="ctr">
              <a:spcBef>
                <a:spcPct val="0"/>
              </a:spcBef>
              <a:buClrTx/>
              <a:buSzPct val="60000"/>
              <a:buFontTx/>
              <a:buNone/>
            </a:pPr>
            <a:endParaRPr lang="en-US" altLang="en-US" dirty="0">
              <a:solidFill>
                <a:srgbClr val="002060"/>
              </a:solidFill>
              <a:ea typeface="Verdana" panose="020B0604030504040204" pitchFamily="34" charset="0"/>
              <a:cs typeface="Calibri" panose="020F0502020204030204" pitchFamily="34" charset="0"/>
            </a:endParaRPr>
          </a:p>
          <a:p>
            <a:pPr marL="609600" indent="-609600">
              <a:lnSpc>
                <a:spcPct val="90000"/>
              </a:lnSpc>
              <a:buFont typeface="Wingdings" panose="05000000000000000000" pitchFamily="2" charset="2"/>
              <a:buChar char="v"/>
              <a:defRPr/>
            </a:pPr>
            <a:r>
              <a:rPr lang="tr-TR" sz="2000" dirty="0">
                <a:solidFill>
                  <a:schemeClr val="accent5">
                    <a:lumMod val="75000"/>
                  </a:schemeClr>
                </a:solidFill>
                <a:latin typeface="Comic Sans MS" panose="030F0702030302020204" pitchFamily="66" charset="0"/>
                <a:ea typeface="Verdana" panose="020B0604030504040204" pitchFamily="34" charset="0"/>
              </a:rPr>
              <a:t>Araştırma yapmak ve bunların sonuçlarını yayınlamak</a:t>
            </a:r>
          </a:p>
          <a:p>
            <a:pPr marL="609600" indent="-609600">
              <a:lnSpc>
                <a:spcPct val="90000"/>
              </a:lnSpc>
              <a:buFont typeface="Wingdings" panose="05000000000000000000" pitchFamily="2" charset="2"/>
              <a:buChar char="v"/>
              <a:defRPr/>
            </a:pPr>
            <a:r>
              <a:rPr lang="tr-TR" sz="2000" dirty="0">
                <a:solidFill>
                  <a:schemeClr val="accent5">
                    <a:lumMod val="75000"/>
                  </a:schemeClr>
                </a:solidFill>
                <a:latin typeface="Comic Sans MS" panose="030F0702030302020204" pitchFamily="66" charset="0"/>
                <a:ea typeface="Verdana" panose="020B0604030504040204" pitchFamily="34" charset="0"/>
              </a:rPr>
              <a:t>Üniversitede ders verirken neyi nasıl anlatacağına karar vermek</a:t>
            </a:r>
          </a:p>
          <a:p>
            <a:pPr marL="609600" indent="-609600">
              <a:lnSpc>
                <a:spcPct val="90000"/>
              </a:lnSpc>
              <a:buFont typeface="Wingdings" panose="05000000000000000000" pitchFamily="2" charset="2"/>
              <a:buChar char="v"/>
              <a:defRPr/>
            </a:pPr>
            <a:r>
              <a:rPr lang="tr-TR" sz="2000" dirty="0">
                <a:solidFill>
                  <a:schemeClr val="accent5">
                    <a:lumMod val="75000"/>
                  </a:schemeClr>
                </a:solidFill>
                <a:latin typeface="Comic Sans MS" panose="030F0702030302020204" pitchFamily="66" charset="0"/>
                <a:ea typeface="Verdana" panose="020B0604030504040204" pitchFamily="34" charset="0"/>
              </a:rPr>
              <a:t>Araştırma ve düşüncelerinden dolayı kurumsal sansüre ve baskıya maruz kalmamak</a:t>
            </a:r>
          </a:p>
        </p:txBody>
      </p:sp>
      <p:pic>
        <p:nvPicPr>
          <p:cNvPr id="25618" name="Picture 2" descr="C:\Users\DELL\Desktop\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90657" flipH="1">
            <a:off x="4589418" y="515019"/>
            <a:ext cx="1687156" cy="13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3"/>
          <p:cNvSpPr/>
          <p:nvPr/>
        </p:nvSpPr>
        <p:spPr>
          <a:xfrm>
            <a:off x="1891230" y="5483770"/>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Etik</a:t>
            </a:r>
            <a:endParaRPr lang="en-US" sz="2400" b="1" dirty="0">
              <a:solidFill>
                <a:schemeClr val="accent5">
                  <a:lumMod val="75000"/>
                </a:schemeClr>
              </a:solidFill>
              <a:latin typeface="Comic Sans MS" panose="030F0702030302020204" pitchFamily="66" charset="0"/>
            </a:endParaRPr>
          </a:p>
        </p:txBody>
      </p:sp>
      <p:sp>
        <p:nvSpPr>
          <p:cNvPr id="2" name="Slayt Numarası Yer Tutucusu 1"/>
          <p:cNvSpPr>
            <a:spLocks noGrp="1"/>
          </p:cNvSpPr>
          <p:nvPr>
            <p:ph type="sldNum" sz="quarter" idx="12"/>
          </p:nvPr>
        </p:nvSpPr>
        <p:spPr/>
        <p:txBody>
          <a:bodyPr/>
          <a:lstStyle/>
          <a:p>
            <a:fld id="{29DDEC52-7181-4F70-B69F-7526E13C2C2D}" type="slidenum">
              <a:rPr lang="tr-TR" smtClean="0"/>
              <a:t>7</a:t>
            </a:fld>
            <a:endParaRPr lang="tr-TR"/>
          </a:p>
        </p:txBody>
      </p:sp>
    </p:spTree>
    <p:extLst>
      <p:ext uri="{BB962C8B-B14F-4D97-AF65-F5344CB8AC3E}">
        <p14:creationId xmlns:p14="http://schemas.microsoft.com/office/powerpoint/2010/main" val="342835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a:xfrm>
            <a:off x="1511070" y="383089"/>
            <a:ext cx="45719" cy="6031938"/>
          </a:xfrm>
          <a:prstGeom prst="rect">
            <a:avLst/>
          </a:prstGeom>
          <a:solidFill>
            <a:srgbClr val="D04040"/>
          </a:soli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kern="0">
              <a:solidFill>
                <a:prstClr val="white"/>
              </a:solidFill>
              <a:latin typeface="Calibri" panose="020F0502020204030204"/>
            </a:endParaRPr>
          </a:p>
        </p:txBody>
      </p:sp>
      <p:sp>
        <p:nvSpPr>
          <p:cNvPr id="19" name="Freeform 18"/>
          <p:cNvSpPr/>
          <p:nvPr/>
        </p:nvSpPr>
        <p:spPr>
          <a:xfrm>
            <a:off x="1869952" y="1753638"/>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D04040"/>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latin typeface="Comic Sans MS" panose="030F0702030302020204" pitchFamily="66" charset="0"/>
              </a:rPr>
              <a:t>Akademik Özerklik</a:t>
            </a:r>
            <a:endParaRPr lang="en-US" sz="2400" b="1" dirty="0">
              <a:latin typeface="Comic Sans MS" panose="030F0702030302020204" pitchFamily="66" charset="0"/>
            </a:endParaRPr>
          </a:p>
        </p:txBody>
      </p:sp>
      <p:sp>
        <p:nvSpPr>
          <p:cNvPr id="20" name="Freeform 19"/>
          <p:cNvSpPr/>
          <p:nvPr/>
        </p:nvSpPr>
        <p:spPr>
          <a:xfrm>
            <a:off x="1869952" y="3004564"/>
            <a:ext cx="2752725" cy="788987"/>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Liyakat</a:t>
            </a:r>
            <a:endParaRPr lang="en-US" sz="2400" b="1" dirty="0">
              <a:solidFill>
                <a:schemeClr val="accent5">
                  <a:lumMod val="75000"/>
                </a:schemeClr>
              </a:solidFill>
              <a:latin typeface="Comic Sans MS" panose="030F0702030302020204" pitchFamily="66" charset="0"/>
            </a:endParaRPr>
          </a:p>
        </p:txBody>
      </p:sp>
      <p:sp>
        <p:nvSpPr>
          <p:cNvPr id="21" name="Freeform 20"/>
          <p:cNvSpPr/>
          <p:nvPr/>
        </p:nvSpPr>
        <p:spPr>
          <a:xfrm>
            <a:off x="1869952" y="547893"/>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Özgürlük</a:t>
            </a:r>
            <a:endParaRPr lang="en-US" sz="2400" b="1" dirty="0">
              <a:solidFill>
                <a:schemeClr val="accent5">
                  <a:lumMod val="75000"/>
                </a:schemeClr>
              </a:solidFill>
              <a:latin typeface="Comic Sans MS" panose="030F0702030302020204" pitchFamily="66" charset="0"/>
            </a:endParaRPr>
          </a:p>
        </p:txBody>
      </p:sp>
      <p:sp>
        <p:nvSpPr>
          <p:cNvPr id="23" name="Isosceles Triangle 22"/>
          <p:cNvSpPr/>
          <p:nvPr/>
        </p:nvSpPr>
        <p:spPr>
          <a:xfrm rot="5400000">
            <a:off x="1371584" y="2037218"/>
            <a:ext cx="704850" cy="244475"/>
          </a:xfrm>
          <a:prstGeom prst="triangle">
            <a:avLst/>
          </a:prstGeom>
          <a:solidFill>
            <a:srgbClr val="D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4" name="Freeform 23"/>
          <p:cNvSpPr/>
          <p:nvPr/>
        </p:nvSpPr>
        <p:spPr>
          <a:xfrm>
            <a:off x="1869951" y="4278025"/>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Hareketlilik</a:t>
            </a:r>
            <a:endParaRPr lang="en-US" sz="2400" b="1" dirty="0">
              <a:solidFill>
                <a:schemeClr val="accent5">
                  <a:lumMod val="75000"/>
                </a:schemeClr>
              </a:solidFill>
              <a:latin typeface="Comic Sans MS" panose="030F0702030302020204" pitchFamily="66" charset="0"/>
            </a:endParaRPr>
          </a:p>
        </p:txBody>
      </p:sp>
      <p:sp>
        <p:nvSpPr>
          <p:cNvPr id="25617" name="Rectangle 1"/>
          <p:cNvSpPr>
            <a:spLocks noChangeArrowheads="1"/>
          </p:cNvSpPr>
          <p:nvPr/>
        </p:nvSpPr>
        <p:spPr bwMode="auto">
          <a:xfrm>
            <a:off x="6125289" y="905142"/>
            <a:ext cx="5143408" cy="2508379"/>
          </a:xfrm>
          <a:prstGeom prst="rect">
            <a:avLst/>
          </a:prstGeom>
          <a:solidFill>
            <a:schemeClr val="bg2">
              <a:lumMod val="90000"/>
            </a:schemeClr>
          </a:solidFill>
          <a:ln>
            <a:noFill/>
          </a:ln>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800100" indent="-34290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spcAft>
                <a:spcPts val="600"/>
              </a:spcAft>
              <a:buClrTx/>
              <a:buSzPct val="60000"/>
              <a:buFontTx/>
              <a:buNone/>
            </a:pPr>
            <a:endParaRPr lang="en-US" altLang="en-US" dirty="0">
              <a:solidFill>
                <a:srgbClr val="002060"/>
              </a:solidFill>
              <a:latin typeface="+mn-lt"/>
              <a:cs typeface="Calibri" panose="020F0502020204030204" pitchFamily="34" charset="0"/>
            </a:endParaRPr>
          </a:p>
          <a:p>
            <a:pPr marL="342900" indent="-342900">
              <a:spcAft>
                <a:spcPts val="600"/>
              </a:spcAft>
              <a:buFont typeface="Wingdings" panose="05000000000000000000" pitchFamily="2" charset="2"/>
              <a:buChar char="v"/>
              <a:defRPr/>
            </a:pPr>
            <a:r>
              <a:rPr lang="tr-TR" sz="2000" dirty="0">
                <a:solidFill>
                  <a:schemeClr val="accent5">
                    <a:lumMod val="75000"/>
                  </a:schemeClr>
                </a:solidFill>
                <a:latin typeface="Comic Sans MS" panose="030F0702030302020204" pitchFamily="66" charset="0"/>
              </a:rPr>
              <a:t>Üniversiteler kendi bilim politikalarına uygun olarak bütçesini yapan, ulusal ve uluslararası bilim kuruluşları ile organik bağ kurabilen ve kararlarında kendi idari-etik kurallarına bağımlı kurumlar olmalıdır. </a:t>
            </a:r>
            <a:endParaRPr lang="tr-TR" sz="2000" u="sng" dirty="0">
              <a:solidFill>
                <a:schemeClr val="accent5">
                  <a:lumMod val="75000"/>
                </a:schemeClr>
              </a:solidFill>
              <a:latin typeface="Comic Sans MS" panose="030F0702030302020204" pitchFamily="66" charset="0"/>
            </a:endParaRPr>
          </a:p>
        </p:txBody>
      </p:sp>
      <p:pic>
        <p:nvPicPr>
          <p:cNvPr id="25618" name="Picture 2" descr="C:\Users\DELL\Desktop\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828204" flipH="1">
            <a:off x="4501832" y="1136328"/>
            <a:ext cx="1736642" cy="158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3"/>
          <p:cNvSpPr/>
          <p:nvPr/>
        </p:nvSpPr>
        <p:spPr>
          <a:xfrm>
            <a:off x="1891230" y="5483770"/>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Etik</a:t>
            </a:r>
            <a:endParaRPr lang="en-US" sz="2400" b="1" dirty="0">
              <a:solidFill>
                <a:schemeClr val="accent5">
                  <a:lumMod val="75000"/>
                </a:schemeClr>
              </a:solidFill>
              <a:latin typeface="Comic Sans MS" panose="030F0702030302020204" pitchFamily="66" charset="0"/>
            </a:endParaRPr>
          </a:p>
        </p:txBody>
      </p:sp>
      <p:sp>
        <p:nvSpPr>
          <p:cNvPr id="2" name="Slayt Numarası Yer Tutucusu 1"/>
          <p:cNvSpPr>
            <a:spLocks noGrp="1"/>
          </p:cNvSpPr>
          <p:nvPr>
            <p:ph type="sldNum" sz="quarter" idx="12"/>
          </p:nvPr>
        </p:nvSpPr>
        <p:spPr/>
        <p:txBody>
          <a:bodyPr/>
          <a:lstStyle/>
          <a:p>
            <a:fld id="{29DDEC52-7181-4F70-B69F-7526E13C2C2D}" type="slidenum">
              <a:rPr lang="tr-TR" smtClean="0"/>
              <a:t>8</a:t>
            </a:fld>
            <a:endParaRPr lang="tr-TR"/>
          </a:p>
        </p:txBody>
      </p:sp>
    </p:spTree>
    <p:extLst>
      <p:ext uri="{BB962C8B-B14F-4D97-AF65-F5344CB8AC3E}">
        <p14:creationId xmlns:p14="http://schemas.microsoft.com/office/powerpoint/2010/main" val="177391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a:xfrm>
            <a:off x="1511070" y="383089"/>
            <a:ext cx="45719" cy="6031938"/>
          </a:xfrm>
          <a:prstGeom prst="rect">
            <a:avLst/>
          </a:prstGeom>
          <a:solidFill>
            <a:srgbClr val="D04040"/>
          </a:soli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kern="0">
              <a:solidFill>
                <a:prstClr val="white"/>
              </a:solidFill>
              <a:latin typeface="Calibri" panose="020F0502020204030204"/>
            </a:endParaRPr>
          </a:p>
        </p:txBody>
      </p:sp>
      <p:sp>
        <p:nvSpPr>
          <p:cNvPr id="19" name="Freeform 18"/>
          <p:cNvSpPr/>
          <p:nvPr/>
        </p:nvSpPr>
        <p:spPr>
          <a:xfrm>
            <a:off x="1869952" y="1753638"/>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Özerklik</a:t>
            </a:r>
            <a:endParaRPr lang="en-US" sz="2400" b="1" dirty="0">
              <a:solidFill>
                <a:schemeClr val="accent5">
                  <a:lumMod val="75000"/>
                </a:schemeClr>
              </a:solidFill>
              <a:latin typeface="Comic Sans MS" panose="030F0702030302020204" pitchFamily="66" charset="0"/>
            </a:endParaRPr>
          </a:p>
        </p:txBody>
      </p:sp>
      <p:sp>
        <p:nvSpPr>
          <p:cNvPr id="20" name="Freeform 19"/>
          <p:cNvSpPr/>
          <p:nvPr/>
        </p:nvSpPr>
        <p:spPr>
          <a:xfrm>
            <a:off x="1869952" y="3004564"/>
            <a:ext cx="2752725" cy="788987"/>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rgbClr val="D04040"/>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latin typeface="Comic Sans MS" panose="030F0702030302020204" pitchFamily="66" charset="0"/>
              </a:rPr>
              <a:t>Akademik Liyakat</a:t>
            </a:r>
            <a:endParaRPr lang="en-US" sz="2400" b="1" dirty="0">
              <a:latin typeface="Comic Sans MS" panose="030F0702030302020204" pitchFamily="66" charset="0"/>
            </a:endParaRPr>
          </a:p>
        </p:txBody>
      </p:sp>
      <p:sp>
        <p:nvSpPr>
          <p:cNvPr id="21" name="Freeform 20"/>
          <p:cNvSpPr/>
          <p:nvPr/>
        </p:nvSpPr>
        <p:spPr>
          <a:xfrm>
            <a:off x="1869952" y="547893"/>
            <a:ext cx="2752725" cy="790575"/>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p>
            <a:pPr algn="ctr" defTabSz="622300">
              <a:lnSpc>
                <a:spcPct val="90000"/>
              </a:lnSpc>
              <a:spcAft>
                <a:spcPct val="35000"/>
              </a:spcAft>
            </a:pPr>
            <a:r>
              <a:rPr lang="tr-TR" sz="2400" b="1" dirty="0">
                <a:solidFill>
                  <a:schemeClr val="accent5">
                    <a:lumMod val="75000"/>
                  </a:schemeClr>
                </a:solidFill>
                <a:latin typeface="Comic Sans MS" panose="030F0702030302020204" pitchFamily="66" charset="0"/>
              </a:rPr>
              <a:t>Akademik Özgürlük</a:t>
            </a:r>
            <a:endParaRPr lang="en-US" sz="2400" b="1" dirty="0">
              <a:solidFill>
                <a:schemeClr val="accent5">
                  <a:lumMod val="75000"/>
                </a:schemeClr>
              </a:solidFill>
              <a:latin typeface="Comic Sans MS" panose="030F0702030302020204" pitchFamily="66" charset="0"/>
            </a:endParaRPr>
          </a:p>
        </p:txBody>
      </p:sp>
      <p:sp>
        <p:nvSpPr>
          <p:cNvPr id="23" name="Isosceles Triangle 22"/>
          <p:cNvSpPr/>
          <p:nvPr/>
        </p:nvSpPr>
        <p:spPr>
          <a:xfrm rot="5400000">
            <a:off x="1371584" y="3267085"/>
            <a:ext cx="704850" cy="244475"/>
          </a:xfrm>
          <a:prstGeom prst="triangle">
            <a:avLst/>
          </a:prstGeom>
          <a:solidFill>
            <a:srgbClr val="D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4" name="Freeform 23"/>
          <p:cNvSpPr/>
          <p:nvPr/>
        </p:nvSpPr>
        <p:spPr>
          <a:xfrm>
            <a:off x="1869951" y="4278025"/>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Hareketlilik</a:t>
            </a:r>
            <a:endParaRPr lang="en-US" sz="2400" b="1" dirty="0">
              <a:solidFill>
                <a:schemeClr val="accent5">
                  <a:lumMod val="75000"/>
                </a:schemeClr>
              </a:solidFill>
              <a:latin typeface="Comic Sans MS" panose="030F0702030302020204" pitchFamily="66" charset="0"/>
            </a:endParaRPr>
          </a:p>
        </p:txBody>
      </p:sp>
      <p:sp>
        <p:nvSpPr>
          <p:cNvPr id="25617" name="Rectangle 1"/>
          <p:cNvSpPr>
            <a:spLocks noChangeArrowheads="1"/>
          </p:cNvSpPr>
          <p:nvPr/>
        </p:nvSpPr>
        <p:spPr bwMode="auto">
          <a:xfrm>
            <a:off x="6078827" y="656822"/>
            <a:ext cx="5958275" cy="5144485"/>
          </a:xfrm>
          <a:prstGeom prst="rect">
            <a:avLst/>
          </a:prstGeom>
          <a:solidFill>
            <a:schemeClr val="accent3">
              <a:lumMod val="60000"/>
              <a:lumOff val="40000"/>
            </a:schemeClr>
          </a:solidFill>
          <a:ln>
            <a:noFill/>
          </a:ln>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800100" indent="-34290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nSpc>
                <a:spcPct val="90000"/>
              </a:lnSpc>
              <a:buNone/>
              <a:defRPr/>
            </a:pPr>
            <a:r>
              <a:rPr lang="tr-TR" sz="2400" b="1" dirty="0">
                <a:solidFill>
                  <a:schemeClr val="accent5">
                    <a:lumMod val="75000"/>
                  </a:schemeClr>
                </a:solidFill>
                <a:latin typeface="Comic Sans MS" panose="030F0702030302020204" pitchFamily="66" charset="0"/>
              </a:rPr>
              <a:t>Türkiye Bilimler Akademisi (TÜBA</a:t>
            </a:r>
            <a:r>
              <a:rPr lang="tr-TR" sz="2400" dirty="0">
                <a:solidFill>
                  <a:schemeClr val="accent5">
                    <a:lumMod val="75000"/>
                  </a:schemeClr>
                </a:solidFill>
                <a:latin typeface="Comic Sans MS" panose="030F0702030302020204" pitchFamily="66" charset="0"/>
              </a:rPr>
              <a:t>) </a:t>
            </a:r>
            <a:r>
              <a:rPr lang="tr-TR" sz="2400" b="1" dirty="0">
                <a:solidFill>
                  <a:schemeClr val="accent5">
                    <a:lumMod val="75000"/>
                  </a:schemeClr>
                </a:solidFill>
                <a:latin typeface="Comic Sans MS" panose="030F0702030302020204" pitchFamily="66" charset="0"/>
              </a:rPr>
              <a:t>bilim insanını şöyle tanımlamaktadır:</a:t>
            </a:r>
          </a:p>
          <a:p>
            <a:pPr algn="ctr">
              <a:lnSpc>
                <a:spcPct val="90000"/>
              </a:lnSpc>
              <a:buNone/>
              <a:defRPr/>
            </a:pPr>
            <a:endParaRPr lang="tr-TR" sz="2400" b="1" dirty="0">
              <a:solidFill>
                <a:schemeClr val="accent5">
                  <a:lumMod val="75000"/>
                </a:schemeClr>
              </a:solidFill>
              <a:latin typeface="Comic Sans MS" panose="030F0702030302020204" pitchFamily="66" charset="0"/>
            </a:endParaRPr>
          </a:p>
          <a:p>
            <a:pPr algn="just">
              <a:lnSpc>
                <a:spcPct val="90000"/>
              </a:lnSpc>
              <a:buNone/>
              <a:defRPr/>
            </a:pPr>
            <a:r>
              <a:rPr lang="tr-TR" sz="2400" dirty="0">
                <a:solidFill>
                  <a:schemeClr val="accent5">
                    <a:lumMod val="75000"/>
                  </a:schemeClr>
                </a:solidFill>
                <a:latin typeface="Comic Sans MS" panose="030F0702030302020204" pitchFamily="66" charset="0"/>
              </a:rPr>
              <a:t> ‘</a:t>
            </a:r>
            <a:r>
              <a:rPr lang="tr-TR" sz="2300" dirty="0">
                <a:solidFill>
                  <a:schemeClr val="accent5">
                    <a:lumMod val="75000"/>
                  </a:schemeClr>
                </a:solidFill>
                <a:latin typeface="Comic Sans MS" panose="030F0702030302020204" pitchFamily="66" charset="0"/>
              </a:rPr>
              <a:t>Bilim insanı, akademik yaşamının bütün evrelerinde ve  öğretim, yönetim ve akademik değerlendirmelere ilişkin görevlerde bilimsel liyakati temel ölçüt olarak kabul eder,  temel etik kurallarının dışına çıkmaz ve bu kuralların dışına çıkılmasına göz yummaz. </a:t>
            </a:r>
          </a:p>
          <a:p>
            <a:pPr algn="just">
              <a:lnSpc>
                <a:spcPct val="90000"/>
              </a:lnSpc>
              <a:buNone/>
              <a:defRPr/>
            </a:pPr>
            <a:r>
              <a:rPr lang="tr-TR" sz="2300" dirty="0">
                <a:solidFill>
                  <a:schemeClr val="accent5">
                    <a:lumMod val="75000"/>
                  </a:schemeClr>
                </a:solidFill>
                <a:latin typeface="Comic Sans MS" panose="030F0702030302020204" pitchFamily="66" charset="0"/>
              </a:rPr>
              <a:t>Eğitimin eksik verilmesi; kopyacılık; akademik ilerleme ve ödül  jürilerinde bilimsel liyakat ölçütlerinin dışına çıkmak; kişileri kayırmak ve benzer davranışlar kabul edilemez’. </a:t>
            </a:r>
          </a:p>
        </p:txBody>
      </p:sp>
      <p:sp>
        <p:nvSpPr>
          <p:cNvPr id="22" name="Freeform 23"/>
          <p:cNvSpPr/>
          <p:nvPr/>
        </p:nvSpPr>
        <p:spPr>
          <a:xfrm>
            <a:off x="1891230" y="5483770"/>
            <a:ext cx="2752725" cy="788988"/>
          </a:xfrm>
          <a:custGeom>
            <a:avLst/>
            <a:gdLst>
              <a:gd name="connsiteX0" fmla="*/ 0 w 1070869"/>
              <a:gd name="connsiteY0" fmla="*/ 57005 h 570046"/>
              <a:gd name="connsiteX1" fmla="*/ 57005 w 1070869"/>
              <a:gd name="connsiteY1" fmla="*/ 0 h 570046"/>
              <a:gd name="connsiteX2" fmla="*/ 1013864 w 1070869"/>
              <a:gd name="connsiteY2" fmla="*/ 0 h 570046"/>
              <a:gd name="connsiteX3" fmla="*/ 1070869 w 1070869"/>
              <a:gd name="connsiteY3" fmla="*/ 57005 h 570046"/>
              <a:gd name="connsiteX4" fmla="*/ 1070869 w 1070869"/>
              <a:gd name="connsiteY4" fmla="*/ 513041 h 570046"/>
              <a:gd name="connsiteX5" fmla="*/ 1013864 w 1070869"/>
              <a:gd name="connsiteY5" fmla="*/ 570046 h 570046"/>
              <a:gd name="connsiteX6" fmla="*/ 57005 w 1070869"/>
              <a:gd name="connsiteY6" fmla="*/ 570046 h 570046"/>
              <a:gd name="connsiteX7" fmla="*/ 0 w 1070869"/>
              <a:gd name="connsiteY7" fmla="*/ 513041 h 570046"/>
              <a:gd name="connsiteX8" fmla="*/ 0 w 1070869"/>
              <a:gd name="connsiteY8" fmla="*/ 57005 h 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869" h="570046">
                <a:moveTo>
                  <a:pt x="0" y="57005"/>
                </a:moveTo>
                <a:cubicBezTo>
                  <a:pt x="0" y="25522"/>
                  <a:pt x="25522" y="0"/>
                  <a:pt x="57005" y="0"/>
                </a:cubicBezTo>
                <a:lnTo>
                  <a:pt x="1013864" y="0"/>
                </a:lnTo>
                <a:cubicBezTo>
                  <a:pt x="1045347" y="0"/>
                  <a:pt x="1070869" y="25522"/>
                  <a:pt x="1070869" y="57005"/>
                </a:cubicBezTo>
                <a:lnTo>
                  <a:pt x="1070869" y="513041"/>
                </a:lnTo>
                <a:cubicBezTo>
                  <a:pt x="1070869" y="544524"/>
                  <a:pt x="1045347" y="570046"/>
                  <a:pt x="1013864" y="570046"/>
                </a:cubicBezTo>
                <a:lnTo>
                  <a:pt x="57005" y="570046"/>
                </a:lnTo>
                <a:cubicBezTo>
                  <a:pt x="25522" y="570046"/>
                  <a:pt x="0" y="544524"/>
                  <a:pt x="0" y="513041"/>
                </a:cubicBezTo>
                <a:lnTo>
                  <a:pt x="0" y="57005"/>
                </a:lnTo>
                <a:close/>
              </a:path>
            </a:pathLst>
          </a:custGeom>
          <a:solidFill>
            <a:schemeClr val="bg1"/>
          </a:solidFill>
          <a:ln w="19050">
            <a:solidFill>
              <a:schemeClr val="bg1">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70036" tIns="70036" rIns="70036" bIns="70036"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300">
              <a:lnSpc>
                <a:spcPct val="90000"/>
              </a:lnSpc>
              <a:spcAft>
                <a:spcPct val="35000"/>
              </a:spcAft>
              <a:defRPr/>
            </a:pPr>
            <a:r>
              <a:rPr lang="tr-TR" sz="2400" b="1" dirty="0">
                <a:solidFill>
                  <a:schemeClr val="accent5">
                    <a:lumMod val="75000"/>
                  </a:schemeClr>
                </a:solidFill>
                <a:latin typeface="Comic Sans MS" panose="030F0702030302020204" pitchFamily="66" charset="0"/>
              </a:rPr>
              <a:t>Akademik Etik</a:t>
            </a:r>
            <a:endParaRPr lang="en-US" sz="2400" b="1" dirty="0">
              <a:solidFill>
                <a:schemeClr val="accent5">
                  <a:lumMod val="75000"/>
                </a:schemeClr>
              </a:solidFill>
              <a:latin typeface="Comic Sans MS" panose="030F0702030302020204" pitchFamily="66" charset="0"/>
            </a:endParaRPr>
          </a:p>
        </p:txBody>
      </p:sp>
      <p:pic>
        <p:nvPicPr>
          <p:cNvPr id="11" name="Picture 2" descr="C:\Users\DELL\Desktop\arr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691164">
            <a:off x="4397120" y="2191957"/>
            <a:ext cx="1927281" cy="14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29DDEC52-7181-4F70-B69F-7526E13C2C2D}" type="slidenum">
              <a:rPr lang="tr-TR" smtClean="0"/>
              <a:t>9</a:t>
            </a:fld>
            <a:endParaRPr lang="tr-TR"/>
          </a:p>
        </p:txBody>
      </p:sp>
    </p:spTree>
    <p:extLst>
      <p:ext uri="{BB962C8B-B14F-4D97-AF65-F5344CB8AC3E}">
        <p14:creationId xmlns:p14="http://schemas.microsoft.com/office/powerpoint/2010/main" val="35855616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2191</TotalTime>
  <Words>5339</Words>
  <Application>Microsoft Office PowerPoint</Application>
  <PresentationFormat>Geniş ekran</PresentationFormat>
  <Paragraphs>550</Paragraphs>
  <Slides>62</Slides>
  <Notes>13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62</vt:i4>
      </vt:variant>
    </vt:vector>
  </HeadingPairs>
  <TitlesOfParts>
    <vt:vector size="72" baseType="lpstr">
      <vt:lpstr>Arial</vt:lpstr>
      <vt:lpstr>Avenir</vt:lpstr>
      <vt:lpstr>Calibri</vt:lpstr>
      <vt:lpstr>Calibri Light</vt:lpstr>
      <vt:lpstr>Comic Sans MS</vt:lpstr>
      <vt:lpstr>Ebrima</vt:lpstr>
      <vt:lpstr>Myriad Pro</vt:lpstr>
      <vt:lpstr>Verdana</vt:lpstr>
      <vt:lpstr>Wingdings</vt:lpstr>
      <vt:lpstr>Office Teması</vt:lpstr>
      <vt:lpstr>Akademik Etik: Kavramlar, Tanım, Yönerge ve Yaptırımlar  Hazırlayanlar:  Dr. Öğr. Üyesi Zerrin Ayvaz Reis Prof. Dr. Nüket Örnek Büken Prof. Dr. Gülgün F. Ünal Şengör</vt:lpstr>
      <vt:lpstr>KAVRAMLAR - DEĞERLER TARTIŞMALAR</vt:lpstr>
      <vt:lpstr>ETİK</vt:lpstr>
      <vt:lpstr>ETİK DEĞERLERİMİZ </vt:lpstr>
      <vt:lpstr>MESLEK ETİĞİNİN İLKELERİ</vt:lpstr>
      <vt:lpstr>PowerPoint Sunusu</vt:lpstr>
      <vt:lpstr>PowerPoint Sunusu</vt:lpstr>
      <vt:lpstr>PowerPoint Sunusu</vt:lpstr>
      <vt:lpstr>PowerPoint Sunusu</vt:lpstr>
      <vt:lpstr>PowerPoint Sunusu</vt:lpstr>
      <vt:lpstr>PowerPoint Sunusu</vt:lpstr>
      <vt:lpstr>PowerPoint Sunusu</vt:lpstr>
      <vt:lpstr>Özdenetime nereden başlayabiliriz? </vt:lpstr>
      <vt:lpstr>Akademik Etiğin İlgili Tarafları</vt:lpstr>
      <vt:lpstr>Akademisyenin Temel Görevleri</vt:lpstr>
      <vt:lpstr> Üniversite Paydaşlarının Sorumlulukları </vt:lpstr>
      <vt:lpstr>YÖK  Yayın Etiği Yönergesi</vt:lpstr>
      <vt:lpstr>YÖK  Yayın Etiği Yönergesi</vt:lpstr>
      <vt:lpstr>YÖK  Yayın Etiği Yönergesi…………………. (devamı)</vt:lpstr>
      <vt:lpstr>YÖK  Yayın Etiği Yönergesi…………………. (devamı)</vt:lpstr>
      <vt:lpstr>YÖK  Yayın Etiği Yönergesi…………………. (devamı)</vt:lpstr>
      <vt:lpstr>YÖK  Yayın Etiği Yönergesi…………………. (devamı)</vt:lpstr>
      <vt:lpstr>YÖK  Yayın Etiği Yönergesi…………………. (devamı)</vt:lpstr>
      <vt:lpstr> Bilimsel Araştırma Nedir?</vt:lpstr>
      <vt:lpstr>PowerPoint Sunusu</vt:lpstr>
      <vt:lpstr>PowerPoint Sunusu</vt:lpstr>
      <vt:lpstr>PowerPoint Sunusu</vt:lpstr>
      <vt:lpstr> Bilimsel Bir Araştırma  Hazırlarken…………(devam)</vt:lpstr>
      <vt:lpstr>PowerPoint Sunusu</vt:lpstr>
      <vt:lpstr> Bilimsel Çalışmalarda Etik Dışı Davranışlar </vt:lpstr>
      <vt:lpstr> İntihal (Aşırma)</vt:lpstr>
      <vt:lpstr> İntihal</vt:lpstr>
      <vt:lpstr> Yinelenen (Mükerrer/Çoklu) Yayın </vt:lpstr>
      <vt:lpstr> Sahtecilik </vt:lpstr>
      <vt:lpstr> Çerçeveleme Etkisi </vt:lpstr>
      <vt:lpstr> Hediye Yazarlık  </vt:lpstr>
      <vt:lpstr> Diğer Etik İhlalleri   </vt:lpstr>
      <vt:lpstr>PowerPoint Sunusu</vt:lpstr>
      <vt:lpstr>PowerPoint Sunusu</vt:lpstr>
      <vt:lpstr>PowerPoint Sunusu</vt:lpstr>
      <vt:lpstr>PowerPoint Sunusu</vt:lpstr>
      <vt:lpstr>PowerPoint Sunusu</vt:lpstr>
      <vt:lpstr>İntihal durumu (Avrupa) IPPHEAE Projesi </vt:lpstr>
      <vt:lpstr> </vt:lpstr>
      <vt:lpstr>İntihal durumu (Avrupa) IPPHEAE Projesi </vt:lpstr>
      <vt:lpstr>Ülkemizde ve Dünya’da Etik Dışı Davranışların Kontrolü</vt:lpstr>
      <vt:lpstr>İntihal durumu (Avrupa) IPPHEAE Projesi </vt:lpstr>
      <vt:lpstr>İntihal durumu (Avrupa) IPPHEAE Projesi </vt:lpstr>
      <vt:lpstr>İntihal durumu (Avrupa) IPPHEAE Projesi </vt:lpstr>
      <vt:lpstr>PPHEAE Projesi </vt:lpstr>
      <vt:lpstr>İntihal durumu (Avrupa) IPPHEAE Projesi </vt:lpstr>
      <vt:lpstr>İntihal durumu (Avrupa) IPPHEAE Projesi </vt:lpstr>
      <vt:lpstr>Türkiye’de Etik Kurul Yapılanması </vt:lpstr>
      <vt:lpstr>Türkiye’deki Bazı Üniversitelerde Etik Kurulların Yapılanmasına İlişkin Tarihçe </vt:lpstr>
      <vt:lpstr>Türkiye’deki Bazı Üniversitelerde Etik Kurulların Yapılanmasına İlişkin Tarihçe  …………………………………………………………………………(devam)</vt:lpstr>
      <vt:lpstr>Türkiye’deki Bazı Üniversitelerde Etik Kurulların Yapılanmasına İlişkin Tarihçe …………………………………………………………………………(devam) </vt:lpstr>
      <vt:lpstr>Avrupa) IPPHEAE Projesi </vt:lpstr>
      <vt:lpstr>PowerPoint Sunusu</vt:lpstr>
      <vt:lpstr>PowerPoint Sunusu</vt:lpstr>
      <vt:lpstr>PowerPoint Sunusu</vt:lpstr>
      <vt:lpstr>Kaynakça</vt:lpstr>
      <vt:lpstr>Kaynakça.............................................(devamı)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Zerrin</dc:creator>
  <cp:lastModifiedBy>Fahri APAYDIN</cp:lastModifiedBy>
  <cp:revision>292</cp:revision>
  <dcterms:created xsi:type="dcterms:W3CDTF">2022-12-23T15:28:46Z</dcterms:created>
  <dcterms:modified xsi:type="dcterms:W3CDTF">2023-03-03T18:42:55Z</dcterms:modified>
</cp:coreProperties>
</file>